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332" r:id="rId4"/>
    <p:sldId id="269" r:id="rId5"/>
    <p:sldId id="276" r:id="rId6"/>
    <p:sldId id="257" r:id="rId7"/>
    <p:sldId id="277" r:id="rId8"/>
    <p:sldId id="262" r:id="rId9"/>
    <p:sldId id="309" r:id="rId10"/>
    <p:sldId id="263" r:id="rId11"/>
    <p:sldId id="258" r:id="rId12"/>
    <p:sldId id="259" r:id="rId13"/>
    <p:sldId id="278" r:id="rId14"/>
    <p:sldId id="264" r:id="rId15"/>
    <p:sldId id="260" r:id="rId16"/>
    <p:sldId id="266" r:id="rId17"/>
    <p:sldId id="317" r:id="rId18"/>
    <p:sldId id="270" r:id="rId19"/>
    <p:sldId id="261" r:id="rId20"/>
    <p:sldId id="307" r:id="rId21"/>
    <p:sldId id="267" r:id="rId22"/>
    <p:sldId id="310" r:id="rId23"/>
    <p:sldId id="268" r:id="rId24"/>
    <p:sldId id="265" r:id="rId25"/>
    <p:sldId id="335" r:id="rId26"/>
    <p:sldId id="312" r:id="rId27"/>
    <p:sldId id="336" r:id="rId28"/>
    <p:sldId id="275" r:id="rId29"/>
    <p:sldId id="324" r:id="rId30"/>
    <p:sldId id="271" r:id="rId31"/>
    <p:sldId id="318" r:id="rId32"/>
    <p:sldId id="313" r:id="rId33"/>
    <p:sldId id="308" r:id="rId34"/>
    <p:sldId id="314" r:id="rId35"/>
    <p:sldId id="315" r:id="rId36"/>
    <p:sldId id="316" r:id="rId37"/>
    <p:sldId id="272" r:id="rId38"/>
    <p:sldId id="323" r:id="rId39"/>
    <p:sldId id="330" r:id="rId40"/>
    <p:sldId id="274" r:id="rId41"/>
    <p:sldId id="320" r:id="rId42"/>
    <p:sldId id="325" r:id="rId43"/>
    <p:sldId id="327" r:id="rId44"/>
    <p:sldId id="328" r:id="rId45"/>
    <p:sldId id="331" r:id="rId46"/>
    <p:sldId id="319" r:id="rId47"/>
    <p:sldId id="322" r:id="rId48"/>
    <p:sldId id="333" r:id="rId49"/>
    <p:sldId id="334" r:id="rId50"/>
    <p:sldId id="337" r:id="rId51"/>
    <p:sldId id="338" r:id="rId52"/>
    <p:sldId id="339" r:id="rId5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6" d="100"/>
          <a:sy n="86" d="100"/>
        </p:scale>
        <p:origin x="56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344E68-AD40-A98F-E2D7-62B70152974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097FA21-C8BA-6DB5-D9B1-FF7BC69D67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F5CF47C-D8D8-9DC4-7102-4E5A7BB96B73}"/>
              </a:ext>
            </a:extLst>
          </p:cNvPr>
          <p:cNvSpPr>
            <a:spLocks noGrp="1"/>
          </p:cNvSpPr>
          <p:nvPr>
            <p:ph type="dt" sz="half" idx="10"/>
          </p:nvPr>
        </p:nvSpPr>
        <p:spPr/>
        <p:txBody>
          <a:bodyPr/>
          <a:lstStyle/>
          <a:p>
            <a:fld id="{DD0F5847-ADC3-4063-A4AB-D0A3C3716EEB}" type="datetimeFigureOut">
              <a:rPr lang="it-IT" smtClean="0"/>
              <a:t>04/05/2024</a:t>
            </a:fld>
            <a:endParaRPr lang="it-IT"/>
          </a:p>
        </p:txBody>
      </p:sp>
      <p:sp>
        <p:nvSpPr>
          <p:cNvPr id="5" name="Segnaposto piè di pagina 4">
            <a:extLst>
              <a:ext uri="{FF2B5EF4-FFF2-40B4-BE49-F238E27FC236}">
                <a16:creationId xmlns:a16="http://schemas.microsoft.com/office/drawing/2014/main" id="{B7F41B0C-5168-33A2-7270-C2A63A5C56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1EBEEB-529E-E75E-069A-83A1EA9E1A48}"/>
              </a:ext>
            </a:extLst>
          </p:cNvPr>
          <p:cNvSpPr>
            <a:spLocks noGrp="1"/>
          </p:cNvSpPr>
          <p:nvPr>
            <p:ph type="sldNum" sz="quarter" idx="12"/>
          </p:nvPr>
        </p:nvSpPr>
        <p:spPr/>
        <p:txBody>
          <a:bodyPr/>
          <a:lstStyle/>
          <a:p>
            <a:fld id="{1B3B7345-911E-457B-A322-BF543A4395C5}" type="slidenum">
              <a:rPr lang="it-IT" smtClean="0"/>
              <a:t>‹n°›</a:t>
            </a:fld>
            <a:endParaRPr lang="it-IT"/>
          </a:p>
        </p:txBody>
      </p:sp>
    </p:spTree>
    <p:extLst>
      <p:ext uri="{BB962C8B-B14F-4D97-AF65-F5344CB8AC3E}">
        <p14:creationId xmlns:p14="http://schemas.microsoft.com/office/powerpoint/2010/main" val="212845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156A8-1210-29BE-7712-2830698D59F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B1BE614-7AE7-8C88-92F3-5991D0B5777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FCA7BF6-F322-BE5B-75A8-0A6A904D304C}"/>
              </a:ext>
            </a:extLst>
          </p:cNvPr>
          <p:cNvSpPr>
            <a:spLocks noGrp="1"/>
          </p:cNvSpPr>
          <p:nvPr>
            <p:ph type="dt" sz="half" idx="10"/>
          </p:nvPr>
        </p:nvSpPr>
        <p:spPr/>
        <p:txBody>
          <a:bodyPr/>
          <a:lstStyle/>
          <a:p>
            <a:fld id="{DD0F5847-ADC3-4063-A4AB-D0A3C3716EEB}" type="datetimeFigureOut">
              <a:rPr lang="it-IT" smtClean="0"/>
              <a:t>04/05/2024</a:t>
            </a:fld>
            <a:endParaRPr lang="it-IT"/>
          </a:p>
        </p:txBody>
      </p:sp>
      <p:sp>
        <p:nvSpPr>
          <p:cNvPr id="5" name="Segnaposto piè di pagina 4">
            <a:extLst>
              <a:ext uri="{FF2B5EF4-FFF2-40B4-BE49-F238E27FC236}">
                <a16:creationId xmlns:a16="http://schemas.microsoft.com/office/drawing/2014/main" id="{E02F4B22-265E-0B42-FC73-1C8AE7C523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2C69C7-05E6-A1C5-BAB6-C2437CED1AE4}"/>
              </a:ext>
            </a:extLst>
          </p:cNvPr>
          <p:cNvSpPr>
            <a:spLocks noGrp="1"/>
          </p:cNvSpPr>
          <p:nvPr>
            <p:ph type="sldNum" sz="quarter" idx="12"/>
          </p:nvPr>
        </p:nvSpPr>
        <p:spPr/>
        <p:txBody>
          <a:bodyPr/>
          <a:lstStyle/>
          <a:p>
            <a:fld id="{1B3B7345-911E-457B-A322-BF543A4395C5}" type="slidenum">
              <a:rPr lang="it-IT" smtClean="0"/>
              <a:t>‹n°›</a:t>
            </a:fld>
            <a:endParaRPr lang="it-IT"/>
          </a:p>
        </p:txBody>
      </p:sp>
    </p:spTree>
    <p:extLst>
      <p:ext uri="{BB962C8B-B14F-4D97-AF65-F5344CB8AC3E}">
        <p14:creationId xmlns:p14="http://schemas.microsoft.com/office/powerpoint/2010/main" val="161267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748CCCE-1085-5A70-B502-57B66E057B1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EFC1947-8D9D-9361-E461-DE28C666376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F14C21-AFF2-8C01-6D18-CD1965FB48C1}"/>
              </a:ext>
            </a:extLst>
          </p:cNvPr>
          <p:cNvSpPr>
            <a:spLocks noGrp="1"/>
          </p:cNvSpPr>
          <p:nvPr>
            <p:ph type="dt" sz="half" idx="10"/>
          </p:nvPr>
        </p:nvSpPr>
        <p:spPr/>
        <p:txBody>
          <a:bodyPr/>
          <a:lstStyle/>
          <a:p>
            <a:fld id="{DD0F5847-ADC3-4063-A4AB-D0A3C3716EEB}" type="datetimeFigureOut">
              <a:rPr lang="it-IT" smtClean="0"/>
              <a:t>04/05/2024</a:t>
            </a:fld>
            <a:endParaRPr lang="it-IT"/>
          </a:p>
        </p:txBody>
      </p:sp>
      <p:sp>
        <p:nvSpPr>
          <p:cNvPr id="5" name="Segnaposto piè di pagina 4">
            <a:extLst>
              <a:ext uri="{FF2B5EF4-FFF2-40B4-BE49-F238E27FC236}">
                <a16:creationId xmlns:a16="http://schemas.microsoft.com/office/drawing/2014/main" id="{91BB3EFB-AB04-6F58-1406-EA9D9321F0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752467-6856-EB53-569C-18ED71709B58}"/>
              </a:ext>
            </a:extLst>
          </p:cNvPr>
          <p:cNvSpPr>
            <a:spLocks noGrp="1"/>
          </p:cNvSpPr>
          <p:nvPr>
            <p:ph type="sldNum" sz="quarter" idx="12"/>
          </p:nvPr>
        </p:nvSpPr>
        <p:spPr/>
        <p:txBody>
          <a:bodyPr/>
          <a:lstStyle/>
          <a:p>
            <a:fld id="{1B3B7345-911E-457B-A322-BF543A4395C5}" type="slidenum">
              <a:rPr lang="it-IT" smtClean="0"/>
              <a:t>‹n°›</a:t>
            </a:fld>
            <a:endParaRPr lang="it-IT"/>
          </a:p>
        </p:txBody>
      </p:sp>
    </p:spTree>
    <p:extLst>
      <p:ext uri="{BB962C8B-B14F-4D97-AF65-F5344CB8AC3E}">
        <p14:creationId xmlns:p14="http://schemas.microsoft.com/office/powerpoint/2010/main" val="37849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131027-976B-1490-499A-4659D5CC062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EB1FFBE-71B5-0400-F123-944C0479E01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02DA4C-501C-3F83-7B57-82C306AC0A2C}"/>
              </a:ext>
            </a:extLst>
          </p:cNvPr>
          <p:cNvSpPr>
            <a:spLocks noGrp="1"/>
          </p:cNvSpPr>
          <p:nvPr>
            <p:ph type="dt" sz="half" idx="10"/>
          </p:nvPr>
        </p:nvSpPr>
        <p:spPr/>
        <p:txBody>
          <a:bodyPr/>
          <a:lstStyle/>
          <a:p>
            <a:fld id="{DD0F5847-ADC3-4063-A4AB-D0A3C3716EEB}" type="datetimeFigureOut">
              <a:rPr lang="it-IT" smtClean="0"/>
              <a:t>04/05/2024</a:t>
            </a:fld>
            <a:endParaRPr lang="it-IT"/>
          </a:p>
        </p:txBody>
      </p:sp>
      <p:sp>
        <p:nvSpPr>
          <p:cNvPr id="5" name="Segnaposto piè di pagina 4">
            <a:extLst>
              <a:ext uri="{FF2B5EF4-FFF2-40B4-BE49-F238E27FC236}">
                <a16:creationId xmlns:a16="http://schemas.microsoft.com/office/drawing/2014/main" id="{E54E7C8B-6CF2-91B9-0492-1072EDD521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900ECE-1D12-A531-2411-B5C9D5D7316A}"/>
              </a:ext>
            </a:extLst>
          </p:cNvPr>
          <p:cNvSpPr>
            <a:spLocks noGrp="1"/>
          </p:cNvSpPr>
          <p:nvPr>
            <p:ph type="sldNum" sz="quarter" idx="12"/>
          </p:nvPr>
        </p:nvSpPr>
        <p:spPr/>
        <p:txBody>
          <a:bodyPr/>
          <a:lstStyle/>
          <a:p>
            <a:fld id="{1B3B7345-911E-457B-A322-BF543A4395C5}" type="slidenum">
              <a:rPr lang="it-IT" smtClean="0"/>
              <a:t>‹n°›</a:t>
            </a:fld>
            <a:endParaRPr lang="it-IT"/>
          </a:p>
        </p:txBody>
      </p:sp>
    </p:spTree>
    <p:extLst>
      <p:ext uri="{BB962C8B-B14F-4D97-AF65-F5344CB8AC3E}">
        <p14:creationId xmlns:p14="http://schemas.microsoft.com/office/powerpoint/2010/main" val="80144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CDA5C7-D41A-8605-B378-7B6BA19458B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89BE5E3-8712-F26E-06CF-25AD99797F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EB570D7-9ACF-0A83-0E5C-3AC2124B7D05}"/>
              </a:ext>
            </a:extLst>
          </p:cNvPr>
          <p:cNvSpPr>
            <a:spLocks noGrp="1"/>
          </p:cNvSpPr>
          <p:nvPr>
            <p:ph type="dt" sz="half" idx="10"/>
          </p:nvPr>
        </p:nvSpPr>
        <p:spPr/>
        <p:txBody>
          <a:bodyPr/>
          <a:lstStyle/>
          <a:p>
            <a:fld id="{DD0F5847-ADC3-4063-A4AB-D0A3C3716EEB}" type="datetimeFigureOut">
              <a:rPr lang="it-IT" smtClean="0"/>
              <a:t>04/05/2024</a:t>
            </a:fld>
            <a:endParaRPr lang="it-IT"/>
          </a:p>
        </p:txBody>
      </p:sp>
      <p:sp>
        <p:nvSpPr>
          <p:cNvPr id="5" name="Segnaposto piè di pagina 4">
            <a:extLst>
              <a:ext uri="{FF2B5EF4-FFF2-40B4-BE49-F238E27FC236}">
                <a16:creationId xmlns:a16="http://schemas.microsoft.com/office/drawing/2014/main" id="{B316339B-D20F-92A1-FCFE-587A17E707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6C281D-8A53-871C-CED8-031CAFFA63DF}"/>
              </a:ext>
            </a:extLst>
          </p:cNvPr>
          <p:cNvSpPr>
            <a:spLocks noGrp="1"/>
          </p:cNvSpPr>
          <p:nvPr>
            <p:ph type="sldNum" sz="quarter" idx="12"/>
          </p:nvPr>
        </p:nvSpPr>
        <p:spPr/>
        <p:txBody>
          <a:bodyPr/>
          <a:lstStyle/>
          <a:p>
            <a:fld id="{1B3B7345-911E-457B-A322-BF543A4395C5}" type="slidenum">
              <a:rPr lang="it-IT" smtClean="0"/>
              <a:t>‹n°›</a:t>
            </a:fld>
            <a:endParaRPr lang="it-IT"/>
          </a:p>
        </p:txBody>
      </p:sp>
    </p:spTree>
    <p:extLst>
      <p:ext uri="{BB962C8B-B14F-4D97-AF65-F5344CB8AC3E}">
        <p14:creationId xmlns:p14="http://schemas.microsoft.com/office/powerpoint/2010/main" val="198037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9A496E-45DF-46EC-D689-54434904BE2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747F03A-A051-3668-BF4E-0C34B65B402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FFA5F4E-3115-7AE5-87C0-8CAE575D257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583FA16-C9E4-194B-7B10-464CD1B0A3CF}"/>
              </a:ext>
            </a:extLst>
          </p:cNvPr>
          <p:cNvSpPr>
            <a:spLocks noGrp="1"/>
          </p:cNvSpPr>
          <p:nvPr>
            <p:ph type="dt" sz="half" idx="10"/>
          </p:nvPr>
        </p:nvSpPr>
        <p:spPr/>
        <p:txBody>
          <a:bodyPr/>
          <a:lstStyle/>
          <a:p>
            <a:fld id="{DD0F5847-ADC3-4063-A4AB-D0A3C3716EEB}" type="datetimeFigureOut">
              <a:rPr lang="it-IT" smtClean="0"/>
              <a:t>04/05/2024</a:t>
            </a:fld>
            <a:endParaRPr lang="it-IT"/>
          </a:p>
        </p:txBody>
      </p:sp>
      <p:sp>
        <p:nvSpPr>
          <p:cNvPr id="6" name="Segnaposto piè di pagina 5">
            <a:extLst>
              <a:ext uri="{FF2B5EF4-FFF2-40B4-BE49-F238E27FC236}">
                <a16:creationId xmlns:a16="http://schemas.microsoft.com/office/drawing/2014/main" id="{0B5F16CB-D417-F956-958F-257E4C82788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7F66B68-F624-7127-AA33-B2E07C831D2E}"/>
              </a:ext>
            </a:extLst>
          </p:cNvPr>
          <p:cNvSpPr>
            <a:spLocks noGrp="1"/>
          </p:cNvSpPr>
          <p:nvPr>
            <p:ph type="sldNum" sz="quarter" idx="12"/>
          </p:nvPr>
        </p:nvSpPr>
        <p:spPr/>
        <p:txBody>
          <a:bodyPr/>
          <a:lstStyle/>
          <a:p>
            <a:fld id="{1B3B7345-911E-457B-A322-BF543A4395C5}" type="slidenum">
              <a:rPr lang="it-IT" smtClean="0"/>
              <a:t>‹n°›</a:t>
            </a:fld>
            <a:endParaRPr lang="it-IT"/>
          </a:p>
        </p:txBody>
      </p:sp>
    </p:spTree>
    <p:extLst>
      <p:ext uri="{BB962C8B-B14F-4D97-AF65-F5344CB8AC3E}">
        <p14:creationId xmlns:p14="http://schemas.microsoft.com/office/powerpoint/2010/main" val="111688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D7E6CF-20F0-0FD6-F920-6DFC03CC276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A9EDCCB-35BA-BA51-8158-0999E13014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6D79ED9-5780-EEB5-20C8-0BFCB1FE73B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5D6F298-BA41-B5E5-D92A-1E020BE88C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91FA937-ADE4-5A41-945C-BBD30FC1F25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6CE8BB2-89C7-E1D2-88AD-FE270DA4559B}"/>
              </a:ext>
            </a:extLst>
          </p:cNvPr>
          <p:cNvSpPr>
            <a:spLocks noGrp="1"/>
          </p:cNvSpPr>
          <p:nvPr>
            <p:ph type="dt" sz="half" idx="10"/>
          </p:nvPr>
        </p:nvSpPr>
        <p:spPr/>
        <p:txBody>
          <a:bodyPr/>
          <a:lstStyle/>
          <a:p>
            <a:fld id="{DD0F5847-ADC3-4063-A4AB-D0A3C3716EEB}" type="datetimeFigureOut">
              <a:rPr lang="it-IT" smtClean="0"/>
              <a:t>04/05/2024</a:t>
            </a:fld>
            <a:endParaRPr lang="it-IT"/>
          </a:p>
        </p:txBody>
      </p:sp>
      <p:sp>
        <p:nvSpPr>
          <p:cNvPr id="8" name="Segnaposto piè di pagina 7">
            <a:extLst>
              <a:ext uri="{FF2B5EF4-FFF2-40B4-BE49-F238E27FC236}">
                <a16:creationId xmlns:a16="http://schemas.microsoft.com/office/drawing/2014/main" id="{665D4C63-82D2-4E99-0211-1DCEF2633F2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F20C828-DD4B-C2F1-A6BB-5A17257F407D}"/>
              </a:ext>
            </a:extLst>
          </p:cNvPr>
          <p:cNvSpPr>
            <a:spLocks noGrp="1"/>
          </p:cNvSpPr>
          <p:nvPr>
            <p:ph type="sldNum" sz="quarter" idx="12"/>
          </p:nvPr>
        </p:nvSpPr>
        <p:spPr/>
        <p:txBody>
          <a:bodyPr/>
          <a:lstStyle/>
          <a:p>
            <a:fld id="{1B3B7345-911E-457B-A322-BF543A4395C5}" type="slidenum">
              <a:rPr lang="it-IT" smtClean="0"/>
              <a:t>‹n°›</a:t>
            </a:fld>
            <a:endParaRPr lang="it-IT"/>
          </a:p>
        </p:txBody>
      </p:sp>
    </p:spTree>
    <p:extLst>
      <p:ext uri="{BB962C8B-B14F-4D97-AF65-F5344CB8AC3E}">
        <p14:creationId xmlns:p14="http://schemas.microsoft.com/office/powerpoint/2010/main" val="235282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85765C-38DF-308D-1222-D1D979B8250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0C766AD-A4A6-9BE3-4B97-370AC43BD7C0}"/>
              </a:ext>
            </a:extLst>
          </p:cNvPr>
          <p:cNvSpPr>
            <a:spLocks noGrp="1"/>
          </p:cNvSpPr>
          <p:nvPr>
            <p:ph type="dt" sz="half" idx="10"/>
          </p:nvPr>
        </p:nvSpPr>
        <p:spPr/>
        <p:txBody>
          <a:bodyPr/>
          <a:lstStyle/>
          <a:p>
            <a:fld id="{DD0F5847-ADC3-4063-A4AB-D0A3C3716EEB}" type="datetimeFigureOut">
              <a:rPr lang="it-IT" smtClean="0"/>
              <a:t>04/05/2024</a:t>
            </a:fld>
            <a:endParaRPr lang="it-IT"/>
          </a:p>
        </p:txBody>
      </p:sp>
      <p:sp>
        <p:nvSpPr>
          <p:cNvPr id="4" name="Segnaposto piè di pagina 3">
            <a:extLst>
              <a:ext uri="{FF2B5EF4-FFF2-40B4-BE49-F238E27FC236}">
                <a16:creationId xmlns:a16="http://schemas.microsoft.com/office/drawing/2014/main" id="{479BA588-1B14-505C-6F03-0892F5A15EA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5A39A54-96EF-0FB1-AA78-FA70A33B0C5B}"/>
              </a:ext>
            </a:extLst>
          </p:cNvPr>
          <p:cNvSpPr>
            <a:spLocks noGrp="1"/>
          </p:cNvSpPr>
          <p:nvPr>
            <p:ph type="sldNum" sz="quarter" idx="12"/>
          </p:nvPr>
        </p:nvSpPr>
        <p:spPr/>
        <p:txBody>
          <a:bodyPr/>
          <a:lstStyle/>
          <a:p>
            <a:fld id="{1B3B7345-911E-457B-A322-BF543A4395C5}" type="slidenum">
              <a:rPr lang="it-IT" smtClean="0"/>
              <a:t>‹n°›</a:t>
            </a:fld>
            <a:endParaRPr lang="it-IT"/>
          </a:p>
        </p:txBody>
      </p:sp>
    </p:spTree>
    <p:extLst>
      <p:ext uri="{BB962C8B-B14F-4D97-AF65-F5344CB8AC3E}">
        <p14:creationId xmlns:p14="http://schemas.microsoft.com/office/powerpoint/2010/main" val="240125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644131E-284E-967A-9196-0F2B6366C2F4}"/>
              </a:ext>
            </a:extLst>
          </p:cNvPr>
          <p:cNvSpPr>
            <a:spLocks noGrp="1"/>
          </p:cNvSpPr>
          <p:nvPr>
            <p:ph type="dt" sz="half" idx="10"/>
          </p:nvPr>
        </p:nvSpPr>
        <p:spPr/>
        <p:txBody>
          <a:bodyPr/>
          <a:lstStyle/>
          <a:p>
            <a:fld id="{DD0F5847-ADC3-4063-A4AB-D0A3C3716EEB}" type="datetimeFigureOut">
              <a:rPr lang="it-IT" smtClean="0"/>
              <a:t>04/05/2024</a:t>
            </a:fld>
            <a:endParaRPr lang="it-IT"/>
          </a:p>
        </p:txBody>
      </p:sp>
      <p:sp>
        <p:nvSpPr>
          <p:cNvPr id="3" name="Segnaposto piè di pagina 2">
            <a:extLst>
              <a:ext uri="{FF2B5EF4-FFF2-40B4-BE49-F238E27FC236}">
                <a16:creationId xmlns:a16="http://schemas.microsoft.com/office/drawing/2014/main" id="{5D42F195-0695-F4B7-ACEF-EE6849E52C7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DFEB07C-9546-BB1E-F4ED-92D283C2B57D}"/>
              </a:ext>
            </a:extLst>
          </p:cNvPr>
          <p:cNvSpPr>
            <a:spLocks noGrp="1"/>
          </p:cNvSpPr>
          <p:nvPr>
            <p:ph type="sldNum" sz="quarter" idx="12"/>
          </p:nvPr>
        </p:nvSpPr>
        <p:spPr/>
        <p:txBody>
          <a:bodyPr/>
          <a:lstStyle/>
          <a:p>
            <a:fld id="{1B3B7345-911E-457B-A322-BF543A4395C5}" type="slidenum">
              <a:rPr lang="it-IT" smtClean="0"/>
              <a:t>‹n°›</a:t>
            </a:fld>
            <a:endParaRPr lang="it-IT"/>
          </a:p>
        </p:txBody>
      </p:sp>
    </p:spTree>
    <p:extLst>
      <p:ext uri="{BB962C8B-B14F-4D97-AF65-F5344CB8AC3E}">
        <p14:creationId xmlns:p14="http://schemas.microsoft.com/office/powerpoint/2010/main" val="148080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08D056-9640-9E79-2384-AF23EF18B08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3453718-7C85-E148-29D3-3B847C8C96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783C02F-8E06-E9BC-391A-5BCB5C31A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0D5BCFD-E4CF-4F18-4512-CC7749F407C8}"/>
              </a:ext>
            </a:extLst>
          </p:cNvPr>
          <p:cNvSpPr>
            <a:spLocks noGrp="1"/>
          </p:cNvSpPr>
          <p:nvPr>
            <p:ph type="dt" sz="half" idx="10"/>
          </p:nvPr>
        </p:nvSpPr>
        <p:spPr/>
        <p:txBody>
          <a:bodyPr/>
          <a:lstStyle/>
          <a:p>
            <a:fld id="{DD0F5847-ADC3-4063-A4AB-D0A3C3716EEB}" type="datetimeFigureOut">
              <a:rPr lang="it-IT" smtClean="0"/>
              <a:t>04/05/2024</a:t>
            </a:fld>
            <a:endParaRPr lang="it-IT"/>
          </a:p>
        </p:txBody>
      </p:sp>
      <p:sp>
        <p:nvSpPr>
          <p:cNvPr id="6" name="Segnaposto piè di pagina 5">
            <a:extLst>
              <a:ext uri="{FF2B5EF4-FFF2-40B4-BE49-F238E27FC236}">
                <a16:creationId xmlns:a16="http://schemas.microsoft.com/office/drawing/2014/main" id="{291DC7A3-D3DF-521D-7D12-287012573F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CDC1DF6-AB10-1877-FBE8-296FC4132C87}"/>
              </a:ext>
            </a:extLst>
          </p:cNvPr>
          <p:cNvSpPr>
            <a:spLocks noGrp="1"/>
          </p:cNvSpPr>
          <p:nvPr>
            <p:ph type="sldNum" sz="quarter" idx="12"/>
          </p:nvPr>
        </p:nvSpPr>
        <p:spPr/>
        <p:txBody>
          <a:bodyPr/>
          <a:lstStyle/>
          <a:p>
            <a:fld id="{1B3B7345-911E-457B-A322-BF543A4395C5}" type="slidenum">
              <a:rPr lang="it-IT" smtClean="0"/>
              <a:t>‹n°›</a:t>
            </a:fld>
            <a:endParaRPr lang="it-IT"/>
          </a:p>
        </p:txBody>
      </p:sp>
    </p:spTree>
    <p:extLst>
      <p:ext uri="{BB962C8B-B14F-4D97-AF65-F5344CB8AC3E}">
        <p14:creationId xmlns:p14="http://schemas.microsoft.com/office/powerpoint/2010/main" val="324279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F0C207-ECE6-B2F3-D03D-3E5A425A21E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0A74CEA-3E12-6D12-B412-C10F6032C2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A717FE0-E907-180D-3F6A-94A6B009D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F3BE0B0-DFBD-EBC8-1737-6AA15BEE0237}"/>
              </a:ext>
            </a:extLst>
          </p:cNvPr>
          <p:cNvSpPr>
            <a:spLocks noGrp="1"/>
          </p:cNvSpPr>
          <p:nvPr>
            <p:ph type="dt" sz="half" idx="10"/>
          </p:nvPr>
        </p:nvSpPr>
        <p:spPr/>
        <p:txBody>
          <a:bodyPr/>
          <a:lstStyle/>
          <a:p>
            <a:fld id="{DD0F5847-ADC3-4063-A4AB-D0A3C3716EEB}" type="datetimeFigureOut">
              <a:rPr lang="it-IT" smtClean="0"/>
              <a:t>04/05/2024</a:t>
            </a:fld>
            <a:endParaRPr lang="it-IT"/>
          </a:p>
        </p:txBody>
      </p:sp>
      <p:sp>
        <p:nvSpPr>
          <p:cNvPr id="6" name="Segnaposto piè di pagina 5">
            <a:extLst>
              <a:ext uri="{FF2B5EF4-FFF2-40B4-BE49-F238E27FC236}">
                <a16:creationId xmlns:a16="http://schemas.microsoft.com/office/drawing/2014/main" id="{9F4028F7-37DA-6DD0-CC75-41B936FB5FF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0146F77-6653-951D-C98B-1BB766363DEF}"/>
              </a:ext>
            </a:extLst>
          </p:cNvPr>
          <p:cNvSpPr>
            <a:spLocks noGrp="1"/>
          </p:cNvSpPr>
          <p:nvPr>
            <p:ph type="sldNum" sz="quarter" idx="12"/>
          </p:nvPr>
        </p:nvSpPr>
        <p:spPr/>
        <p:txBody>
          <a:bodyPr/>
          <a:lstStyle/>
          <a:p>
            <a:fld id="{1B3B7345-911E-457B-A322-BF543A4395C5}" type="slidenum">
              <a:rPr lang="it-IT" smtClean="0"/>
              <a:t>‹n°›</a:t>
            </a:fld>
            <a:endParaRPr lang="it-IT"/>
          </a:p>
        </p:txBody>
      </p:sp>
    </p:spTree>
    <p:extLst>
      <p:ext uri="{BB962C8B-B14F-4D97-AF65-F5344CB8AC3E}">
        <p14:creationId xmlns:p14="http://schemas.microsoft.com/office/powerpoint/2010/main" val="140305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0FC43B8-9098-DC39-9A07-3C0A45615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DAAF05B-DE56-1D5A-FFE2-8B0C882EE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4F4D930-498B-505D-C2D6-9470AABD7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F5847-ADC3-4063-A4AB-D0A3C3716EEB}" type="datetimeFigureOut">
              <a:rPr lang="it-IT" smtClean="0"/>
              <a:t>04/05/2024</a:t>
            </a:fld>
            <a:endParaRPr lang="it-IT"/>
          </a:p>
        </p:txBody>
      </p:sp>
      <p:sp>
        <p:nvSpPr>
          <p:cNvPr id="5" name="Segnaposto piè di pagina 4">
            <a:extLst>
              <a:ext uri="{FF2B5EF4-FFF2-40B4-BE49-F238E27FC236}">
                <a16:creationId xmlns:a16="http://schemas.microsoft.com/office/drawing/2014/main" id="{BF3DF90C-DDA2-E3F5-7A15-1C9606EA9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3DE5CCD-337C-179F-BEE2-90BF4641C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B7345-911E-457B-A322-BF543A4395C5}" type="slidenum">
              <a:rPr lang="it-IT" smtClean="0"/>
              <a:t>‹n°›</a:t>
            </a:fld>
            <a:endParaRPr lang="it-IT"/>
          </a:p>
        </p:txBody>
      </p:sp>
    </p:spTree>
    <p:extLst>
      <p:ext uri="{BB962C8B-B14F-4D97-AF65-F5344CB8AC3E}">
        <p14:creationId xmlns:p14="http://schemas.microsoft.com/office/powerpoint/2010/main" val="2098596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results?search_query=la+vita+che+importa+macbeth"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s://www.youtube.com/watch?v=0Uvos3KvahM&amp;ab_channel=GiacomoCecchi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Europe_a_Prophecy"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A6624C-DC12-D73D-CE3F-26D2E9932E67}"/>
              </a:ext>
            </a:extLst>
          </p:cNvPr>
          <p:cNvSpPr>
            <a:spLocks noGrp="1"/>
          </p:cNvSpPr>
          <p:nvPr>
            <p:ph type="ctrTitle"/>
          </p:nvPr>
        </p:nvSpPr>
        <p:spPr>
          <a:xfrm>
            <a:off x="1236956" y="689338"/>
            <a:ext cx="4370773" cy="4414454"/>
          </a:xfrm>
        </p:spPr>
        <p:txBody>
          <a:bodyPr>
            <a:normAutofit/>
          </a:bodyPr>
          <a:lstStyle/>
          <a:p>
            <a:r>
              <a:rPr lang="it-IT" b="1" dirty="0"/>
              <a:t>Nietzsche </a:t>
            </a:r>
            <a:r>
              <a:rPr lang="it-IT" sz="4000" dirty="0"/>
              <a:t>(1844-1900)</a:t>
            </a:r>
            <a:br>
              <a:rPr lang="it-IT" sz="4000" dirty="0"/>
            </a:br>
            <a:br>
              <a:rPr lang="it-IT" dirty="0"/>
            </a:br>
            <a:r>
              <a:rPr lang="it-IT" sz="4400" dirty="0"/>
              <a:t>La distruzione delle certezze</a:t>
            </a:r>
            <a:br>
              <a:rPr lang="it-IT" sz="4400" dirty="0"/>
            </a:br>
            <a:endParaRPr lang="it-IT" sz="4400" dirty="0"/>
          </a:p>
        </p:txBody>
      </p:sp>
      <p:sp>
        <p:nvSpPr>
          <p:cNvPr id="3" name="Sottotitolo 2">
            <a:extLst>
              <a:ext uri="{FF2B5EF4-FFF2-40B4-BE49-F238E27FC236}">
                <a16:creationId xmlns:a16="http://schemas.microsoft.com/office/drawing/2014/main" id="{659F2B87-9240-635A-94C1-6AB93133A32E}"/>
              </a:ext>
            </a:extLst>
          </p:cNvPr>
          <p:cNvSpPr>
            <a:spLocks noGrp="1"/>
          </p:cNvSpPr>
          <p:nvPr>
            <p:ph type="subTitle" idx="1"/>
          </p:nvPr>
        </p:nvSpPr>
        <p:spPr/>
        <p:txBody>
          <a:bodyPr/>
          <a:lstStyle/>
          <a:p>
            <a:r>
              <a:rPr lang="it-IT" dirty="0"/>
              <a:t> </a:t>
            </a:r>
          </a:p>
        </p:txBody>
      </p:sp>
      <p:pic>
        <p:nvPicPr>
          <p:cNvPr id="1028" name="Picture 4" descr="Oltreuomo - Wikipedia">
            <a:extLst>
              <a:ext uri="{FF2B5EF4-FFF2-40B4-BE49-F238E27FC236}">
                <a16:creationId xmlns:a16="http://schemas.microsoft.com/office/drawing/2014/main" id="{7324F8A1-4350-B4C9-1F7A-B42086CCC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083" y="905522"/>
            <a:ext cx="3720961" cy="504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9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66B6D4-45B9-1C29-E206-8B8FF46242C2}"/>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E683C927-567C-8A4F-80B5-C48EBE5E6649}"/>
              </a:ext>
            </a:extLst>
          </p:cNvPr>
          <p:cNvSpPr>
            <a:spLocks noGrp="1"/>
          </p:cNvSpPr>
          <p:nvPr>
            <p:ph idx="1"/>
          </p:nvPr>
        </p:nvSpPr>
        <p:spPr/>
        <p:txBody>
          <a:bodyPr/>
          <a:lstStyle/>
          <a:p>
            <a:pPr marL="0" indent="0">
              <a:buNone/>
            </a:pPr>
            <a:r>
              <a:rPr lang="it-IT" dirty="0"/>
              <a:t> </a:t>
            </a:r>
          </a:p>
        </p:txBody>
      </p:sp>
      <p:pic>
        <p:nvPicPr>
          <p:cNvPr id="2052" name="Picture 4">
            <a:extLst>
              <a:ext uri="{FF2B5EF4-FFF2-40B4-BE49-F238E27FC236}">
                <a16:creationId xmlns:a16="http://schemas.microsoft.com/office/drawing/2014/main" id="{CA49015B-15EB-55A6-931A-8D72543E0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51" y="365125"/>
            <a:ext cx="9270831" cy="6220874"/>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80D074EB-AF65-E0AD-B27E-619D8C30E7BA}"/>
              </a:ext>
            </a:extLst>
          </p:cNvPr>
          <p:cNvSpPr txBox="1"/>
          <p:nvPr/>
        </p:nvSpPr>
        <p:spPr>
          <a:xfrm>
            <a:off x="11026066" y="1690688"/>
            <a:ext cx="843379" cy="1477328"/>
          </a:xfrm>
          <a:prstGeom prst="rect">
            <a:avLst/>
          </a:prstGeom>
          <a:noFill/>
        </p:spPr>
        <p:txBody>
          <a:bodyPr wrap="square" rtlCol="0">
            <a:spAutoFit/>
          </a:bodyPr>
          <a:lstStyle/>
          <a:p>
            <a:r>
              <a:rPr lang="it-IT" sz="1000" dirty="0"/>
              <a:t>Cristo misura il mondo con un compasso. Da una Bibbia Moralizzata, 1250 ca)</a:t>
            </a:r>
          </a:p>
        </p:txBody>
      </p:sp>
    </p:spTree>
    <p:extLst>
      <p:ext uri="{BB962C8B-B14F-4D97-AF65-F5344CB8AC3E}">
        <p14:creationId xmlns:p14="http://schemas.microsoft.com/office/powerpoint/2010/main" val="392154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FF7C9-44C8-01B9-CF50-8B7E1FA46887}"/>
              </a:ext>
            </a:extLst>
          </p:cNvPr>
          <p:cNvSpPr>
            <a:spLocks noGrp="1"/>
          </p:cNvSpPr>
          <p:nvPr>
            <p:ph type="title"/>
          </p:nvPr>
        </p:nvSpPr>
        <p:spPr>
          <a:xfrm>
            <a:off x="1677880" y="365125"/>
            <a:ext cx="9675920" cy="1325563"/>
          </a:xfrm>
        </p:spPr>
        <p:txBody>
          <a:bodyPr/>
          <a:lstStyle/>
          <a:p>
            <a:r>
              <a:rPr lang="it-IT" dirty="0"/>
              <a:t>     </a:t>
            </a:r>
            <a:r>
              <a:rPr lang="it-IT" sz="3600" b="1" dirty="0">
                <a:solidFill>
                  <a:srgbClr val="0070C0"/>
                </a:solidFill>
              </a:rPr>
              <a:t>La saggezza della Grecia presocratica</a:t>
            </a:r>
          </a:p>
        </p:txBody>
      </p:sp>
      <p:sp>
        <p:nvSpPr>
          <p:cNvPr id="3" name="Segnaposto contenuto 2">
            <a:extLst>
              <a:ext uri="{FF2B5EF4-FFF2-40B4-BE49-F238E27FC236}">
                <a16:creationId xmlns:a16="http://schemas.microsoft.com/office/drawing/2014/main" id="{CAA4144D-F51B-B893-1D8C-63B8B067DCAA}"/>
              </a:ext>
            </a:extLst>
          </p:cNvPr>
          <p:cNvSpPr>
            <a:spLocks noGrp="1"/>
          </p:cNvSpPr>
          <p:nvPr>
            <p:ph idx="1"/>
          </p:nvPr>
        </p:nvSpPr>
        <p:spPr>
          <a:xfrm>
            <a:off x="727969" y="1526959"/>
            <a:ext cx="10794507" cy="5086905"/>
          </a:xfrm>
        </p:spPr>
        <p:txBody>
          <a:bodyPr>
            <a:normAutofit fontScale="62500" lnSpcReduction="20000"/>
          </a:bodyPr>
          <a:lstStyle/>
          <a:p>
            <a:pPr marL="0" indent="0" algn="l">
              <a:lnSpc>
                <a:spcPct val="140000"/>
              </a:lnSpc>
              <a:buNone/>
            </a:pPr>
            <a:r>
              <a:rPr lang="it-IT" sz="3800" dirty="0">
                <a:solidFill>
                  <a:srgbClr val="984806"/>
                </a:solidFill>
                <a:latin typeface="Ubuntu" panose="020B0504030602030204" pitchFamily="34" charset="0"/>
                <a:cs typeface="Ebrima" panose="02000000000000000000" pitchFamily="2" charset="0"/>
              </a:rPr>
              <a:t>«L’antica leggenda narra che il re Mida inseguì a lungo nella foresta il saggio Sileno, seguace di Dioniso, senza prenderlo. Quando quello gli cadde fra le mani, il re domandò quale fosse la cosa migliore e più desiderabile per l’uomo. Rigido e immobile il demone tace; finché, costretto dal re, esce da ultimo fra stridule risa in queste parole: </a:t>
            </a:r>
          </a:p>
          <a:p>
            <a:pPr marL="0" indent="0" algn="l">
              <a:lnSpc>
                <a:spcPct val="140000"/>
              </a:lnSpc>
              <a:buNone/>
            </a:pPr>
            <a:r>
              <a:rPr lang="it-IT" sz="3800" dirty="0">
                <a:solidFill>
                  <a:srgbClr val="984806"/>
                </a:solidFill>
                <a:latin typeface="Ubuntu" panose="020B0504030602030204" pitchFamily="34" charset="0"/>
                <a:cs typeface="Ebrima" panose="02000000000000000000" pitchFamily="2" charset="0"/>
              </a:rPr>
              <a:t>‘’</a:t>
            </a:r>
            <a:r>
              <a:rPr lang="it-IT" sz="3800" i="1" dirty="0">
                <a:solidFill>
                  <a:srgbClr val="984806"/>
                </a:solidFill>
                <a:latin typeface="Ubuntu" panose="020B0504030602030204" pitchFamily="34" charset="0"/>
                <a:cs typeface="Ebrima" panose="02000000000000000000" pitchFamily="2" charset="0"/>
              </a:rPr>
              <a:t>Stirpe miserabile ed effimera, figlia del caso e della pena, perché mi costringi a dirti ciò che per te è vantaggiosissimo non sentire? Il meglio è per te assolutamente irraggiungibile: non essere nato, non essere, essere niente. Ma la cosa in secondo luogo migliore per te è morire presto</a:t>
            </a:r>
            <a:r>
              <a:rPr lang="it-IT" sz="3800" dirty="0">
                <a:solidFill>
                  <a:srgbClr val="984806"/>
                </a:solidFill>
                <a:latin typeface="Ubuntu" panose="020B0504030602030204" pitchFamily="34" charset="0"/>
                <a:cs typeface="Ebrima" panose="02000000000000000000" pitchFamily="2" charset="0"/>
              </a:rPr>
              <a:t>…’’».</a:t>
            </a:r>
          </a:p>
          <a:p>
            <a:pPr marL="0" indent="0" algn="r">
              <a:lnSpc>
                <a:spcPct val="140000"/>
              </a:lnSpc>
              <a:buNone/>
            </a:pPr>
            <a:r>
              <a:rPr lang="it-IT" sz="3800" b="0" i="0" dirty="0">
                <a:effectLst/>
                <a:latin typeface="Ubuntu" panose="020B0504030602030204" pitchFamily="34" charset="0"/>
              </a:rPr>
              <a:t>(F. Nietzsche, </a:t>
            </a:r>
            <a:r>
              <a:rPr lang="it-IT" sz="3800" b="0" i="1" dirty="0">
                <a:effectLst/>
                <a:latin typeface="Ubuntu" panose="020B0504030602030204" pitchFamily="34" charset="0"/>
              </a:rPr>
              <a:t>La nascita della tragedia</a:t>
            </a:r>
            <a:r>
              <a:rPr lang="it-IT" sz="3800" b="0" i="0" dirty="0">
                <a:effectLst/>
                <a:latin typeface="Ubuntu" panose="020B0504030602030204" pitchFamily="34" charset="0"/>
              </a:rPr>
              <a:t>, Adelphi, pp. 31-32)</a:t>
            </a:r>
          </a:p>
          <a:p>
            <a:pPr marL="0" indent="0">
              <a:buNone/>
            </a:pPr>
            <a:endParaRPr lang="it-IT" dirty="0"/>
          </a:p>
        </p:txBody>
      </p:sp>
    </p:spTree>
    <p:extLst>
      <p:ext uri="{BB962C8B-B14F-4D97-AF65-F5344CB8AC3E}">
        <p14:creationId xmlns:p14="http://schemas.microsoft.com/office/powerpoint/2010/main" val="367339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3F62FA-FF0F-8ACE-E5F4-6BA24A917800}"/>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D6CA6CFA-EC8C-7420-A45F-03E42D30B66A}"/>
              </a:ext>
            </a:extLst>
          </p:cNvPr>
          <p:cNvSpPr>
            <a:spLocks noGrp="1"/>
          </p:cNvSpPr>
          <p:nvPr>
            <p:ph idx="1"/>
          </p:nvPr>
        </p:nvSpPr>
        <p:spPr>
          <a:xfrm>
            <a:off x="944732" y="1967668"/>
            <a:ext cx="10515600" cy="4351338"/>
          </a:xfrm>
        </p:spPr>
        <p:txBody>
          <a:bodyPr/>
          <a:lstStyle/>
          <a:p>
            <a:pPr marL="0" indent="0" algn="l">
              <a:lnSpc>
                <a:spcPct val="130000"/>
              </a:lnSpc>
              <a:buNone/>
            </a:pPr>
            <a:r>
              <a:rPr lang="it-IT" b="0" i="0" dirty="0">
                <a:solidFill>
                  <a:schemeClr val="accent2">
                    <a:lumMod val="50000"/>
                  </a:schemeClr>
                </a:solidFill>
                <a:effectLst/>
                <a:latin typeface="Ubuntu" panose="020B0504030602030204" pitchFamily="34" charset="0"/>
              </a:rPr>
              <a:t>«Non essere mai nati è la cosa migliore e la seconda, una volta venuti al mondo, tornare lì donde si è giunti.»</a:t>
            </a:r>
          </a:p>
          <a:p>
            <a:pPr marL="0" indent="0" algn="l">
              <a:buNone/>
            </a:pPr>
            <a:endParaRPr lang="it-IT" b="0" i="0" dirty="0">
              <a:solidFill>
                <a:srgbClr val="777777"/>
              </a:solidFill>
              <a:effectLst/>
              <a:latin typeface="Ubuntu" panose="020B0504030602030204" pitchFamily="34" charset="0"/>
            </a:endParaRPr>
          </a:p>
          <a:p>
            <a:pPr marL="0" indent="0" algn="r">
              <a:buNone/>
            </a:pPr>
            <a:r>
              <a:rPr lang="it-IT" b="0" i="0" dirty="0">
                <a:effectLst/>
                <a:latin typeface="Ubuntu" panose="020B0504030602030204" pitchFamily="34" charset="0"/>
              </a:rPr>
              <a:t>(Sofocle, </a:t>
            </a:r>
            <a:r>
              <a:rPr lang="it-IT" b="0" i="1" dirty="0">
                <a:effectLst/>
                <a:latin typeface="Ubuntu" panose="020B0504030602030204" pitchFamily="34" charset="0"/>
              </a:rPr>
              <a:t>Edipo a Colono</a:t>
            </a:r>
            <a:r>
              <a:rPr lang="it-IT" b="0" i="0" dirty="0">
                <a:effectLst/>
                <a:latin typeface="Ubuntu" panose="020B0504030602030204" pitchFamily="34" charset="0"/>
              </a:rPr>
              <a:t>)</a:t>
            </a:r>
          </a:p>
          <a:p>
            <a:endParaRPr lang="it-IT" dirty="0"/>
          </a:p>
        </p:txBody>
      </p:sp>
    </p:spTree>
    <p:extLst>
      <p:ext uri="{BB962C8B-B14F-4D97-AF65-F5344CB8AC3E}">
        <p14:creationId xmlns:p14="http://schemas.microsoft.com/office/powerpoint/2010/main" val="3774176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6AA7CD-6F25-87C0-F2DE-6EC6DA13363E}"/>
              </a:ext>
            </a:extLst>
          </p:cNvPr>
          <p:cNvSpPr>
            <a:spLocks noGrp="1"/>
          </p:cNvSpPr>
          <p:nvPr>
            <p:ph type="title"/>
          </p:nvPr>
        </p:nvSpPr>
        <p:spPr>
          <a:xfrm>
            <a:off x="301841" y="365126"/>
            <a:ext cx="11620870" cy="567030"/>
          </a:xfrm>
        </p:spPr>
        <p:txBody>
          <a:bodyPr>
            <a:normAutofit fontScale="90000"/>
          </a:bodyPr>
          <a:lstStyle/>
          <a:p>
            <a:r>
              <a:rPr lang="it-IT" dirty="0"/>
              <a:t> </a:t>
            </a:r>
            <a:r>
              <a:rPr lang="it-IT" sz="4000" b="1" dirty="0">
                <a:solidFill>
                  <a:srgbClr val="0070C0"/>
                </a:solidFill>
              </a:rPr>
              <a:t>Nella tragedia si esprime l’atteggiamento dei Greci verso la vita</a:t>
            </a:r>
          </a:p>
        </p:txBody>
      </p:sp>
      <p:sp>
        <p:nvSpPr>
          <p:cNvPr id="3" name="Segnaposto contenuto 2">
            <a:extLst>
              <a:ext uri="{FF2B5EF4-FFF2-40B4-BE49-F238E27FC236}">
                <a16:creationId xmlns:a16="http://schemas.microsoft.com/office/drawing/2014/main" id="{36A5FC4B-59B6-43F8-19BB-3576319227F2}"/>
              </a:ext>
            </a:extLst>
          </p:cNvPr>
          <p:cNvSpPr>
            <a:spLocks noGrp="1"/>
          </p:cNvSpPr>
          <p:nvPr>
            <p:ph idx="1"/>
          </p:nvPr>
        </p:nvSpPr>
        <p:spPr>
          <a:xfrm>
            <a:off x="976544" y="1331650"/>
            <a:ext cx="9978501" cy="4921089"/>
          </a:xfrm>
        </p:spPr>
        <p:txBody>
          <a:bodyPr>
            <a:normAutofit fontScale="85000" lnSpcReduction="20000"/>
          </a:bodyPr>
          <a:lstStyle/>
          <a:p>
            <a:pPr marL="0" indent="0">
              <a:lnSpc>
                <a:spcPct val="110000"/>
              </a:lnSpc>
              <a:buNone/>
            </a:pPr>
            <a:r>
              <a:rPr lang="it-IT" dirty="0"/>
              <a:t>Di fronte a questa visione dolorosa dell’esistenza, il Greco reagisce fondamentalmente in due modi: </a:t>
            </a:r>
          </a:p>
          <a:p>
            <a:pPr marL="514350" indent="-514350">
              <a:lnSpc>
                <a:spcPct val="110000"/>
              </a:lnSpc>
              <a:buAutoNum type="arabicParenR"/>
            </a:pPr>
            <a:r>
              <a:rPr lang="it-IT" dirty="0"/>
              <a:t>creando forme e belle immagini di sogno che rendono sopportabile l’esistenza (l’impulso che spinge a creare queste immagini è ciò che Nietzsche chiama lo </a:t>
            </a:r>
            <a:r>
              <a:rPr lang="it-IT" b="1" dirty="0"/>
              <a:t>spirito apollineo </a:t>
            </a:r>
            <a:r>
              <a:rPr lang="it-IT" dirty="0"/>
              <a:t>della cultura greca)</a:t>
            </a:r>
          </a:p>
          <a:p>
            <a:pPr marL="514350" indent="-514350">
              <a:lnSpc>
                <a:spcPct val="110000"/>
              </a:lnSpc>
              <a:buAutoNum type="arabicParenR"/>
            </a:pPr>
            <a:r>
              <a:rPr lang="it-IT" b="0" i="0" dirty="0">
                <a:solidFill>
                  <a:srgbClr val="202122"/>
                </a:solidFill>
                <a:effectLst/>
              </a:rPr>
              <a:t>accettando senza remore e abbandonandosi completamente al flusso della vita che è un continuo generare e distruggere senza che l’uomo possa comprenderne il </a:t>
            </a:r>
            <a:r>
              <a:rPr lang="it-IT" dirty="0">
                <a:solidFill>
                  <a:srgbClr val="202122"/>
                </a:solidFill>
              </a:rPr>
              <a:t>senso (questo impulso ad abbandonarsi alla vita è ciò che Nietzsche chiama </a:t>
            </a:r>
            <a:r>
              <a:rPr lang="it-IT" b="1" dirty="0">
                <a:solidFill>
                  <a:srgbClr val="202122"/>
                </a:solidFill>
              </a:rPr>
              <a:t>spirito dionisiaco</a:t>
            </a:r>
            <a:r>
              <a:rPr lang="it-IT" dirty="0">
                <a:solidFill>
                  <a:srgbClr val="202122"/>
                </a:solidFill>
              </a:rPr>
              <a:t>). </a:t>
            </a:r>
            <a:endParaRPr lang="it-IT" b="0" i="0" dirty="0">
              <a:solidFill>
                <a:srgbClr val="202122"/>
              </a:solidFill>
              <a:effectLst/>
            </a:endParaRPr>
          </a:p>
          <a:p>
            <a:pPr marL="0" indent="0">
              <a:lnSpc>
                <a:spcPct val="110000"/>
              </a:lnSpc>
              <a:buNone/>
            </a:pPr>
            <a:endParaRPr lang="it-IT" dirty="0">
              <a:solidFill>
                <a:srgbClr val="202122"/>
              </a:solidFill>
            </a:endParaRPr>
          </a:p>
          <a:p>
            <a:pPr marL="0" indent="0">
              <a:lnSpc>
                <a:spcPct val="110000"/>
              </a:lnSpc>
              <a:buNone/>
            </a:pPr>
            <a:r>
              <a:rPr lang="it-IT" dirty="0">
                <a:solidFill>
                  <a:srgbClr val="202122"/>
                </a:solidFill>
              </a:rPr>
              <a:t>La tragedia è la forma d’arte che esprime al meglio l’atteggiamento dei Greci verso l’esistenza. Essa è nata appunto dalla fusione di questi due impulsi: lo spirito apollineo e lo spirito dionisiaco.</a:t>
            </a:r>
          </a:p>
          <a:p>
            <a:pPr marL="0" indent="0">
              <a:buNone/>
            </a:pPr>
            <a:endParaRPr lang="it-IT" dirty="0"/>
          </a:p>
        </p:txBody>
      </p:sp>
    </p:spTree>
    <p:extLst>
      <p:ext uri="{BB962C8B-B14F-4D97-AF65-F5344CB8AC3E}">
        <p14:creationId xmlns:p14="http://schemas.microsoft.com/office/powerpoint/2010/main" val="3079617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45E52E-504E-91E0-469F-08BEB9C1C05D}"/>
              </a:ext>
            </a:extLst>
          </p:cNvPr>
          <p:cNvSpPr>
            <a:spLocks noGrp="1"/>
          </p:cNvSpPr>
          <p:nvPr>
            <p:ph type="title"/>
          </p:nvPr>
        </p:nvSpPr>
        <p:spPr>
          <a:xfrm>
            <a:off x="838200" y="365125"/>
            <a:ext cx="10515600" cy="558153"/>
          </a:xfrm>
        </p:spPr>
        <p:txBody>
          <a:bodyPr>
            <a:normAutofit fontScale="90000"/>
          </a:bodyPr>
          <a:lstStyle/>
          <a:p>
            <a:r>
              <a:rPr lang="it-IT" dirty="0"/>
              <a:t>       </a:t>
            </a:r>
            <a:r>
              <a:rPr lang="it-IT" sz="2400" b="1" dirty="0">
                <a:solidFill>
                  <a:srgbClr val="0070C0"/>
                </a:solidFill>
              </a:rPr>
              <a:t>Un rituale dionisiaco da cui secondo Nietzsche sarebbe nata la tragedia</a:t>
            </a:r>
          </a:p>
        </p:txBody>
      </p:sp>
      <p:sp>
        <p:nvSpPr>
          <p:cNvPr id="3" name="Segnaposto contenuto 2">
            <a:extLst>
              <a:ext uri="{FF2B5EF4-FFF2-40B4-BE49-F238E27FC236}">
                <a16:creationId xmlns:a16="http://schemas.microsoft.com/office/drawing/2014/main" id="{E6C1271E-8441-7AF0-0155-C15CB2CC1A2E}"/>
              </a:ext>
            </a:extLst>
          </p:cNvPr>
          <p:cNvSpPr>
            <a:spLocks noGrp="1"/>
          </p:cNvSpPr>
          <p:nvPr>
            <p:ph idx="1"/>
          </p:nvPr>
        </p:nvSpPr>
        <p:spPr/>
        <p:txBody>
          <a:bodyPr/>
          <a:lstStyle/>
          <a:p>
            <a:pPr marL="0" indent="0">
              <a:buNone/>
            </a:pPr>
            <a:r>
              <a:rPr lang="it-IT" dirty="0"/>
              <a:t> </a:t>
            </a:r>
          </a:p>
        </p:txBody>
      </p:sp>
      <p:pic>
        <p:nvPicPr>
          <p:cNvPr id="1026" name="Picture 2">
            <a:extLst>
              <a:ext uri="{FF2B5EF4-FFF2-40B4-BE49-F238E27FC236}">
                <a16:creationId xmlns:a16="http://schemas.microsoft.com/office/drawing/2014/main" id="{774933DF-ACE6-4720-6934-CEEAE6246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 t="-89" r="-49" b="-89"/>
          <a:stretch>
            <a:fillRect/>
          </a:stretch>
        </p:blipFill>
        <p:spPr bwMode="auto">
          <a:xfrm>
            <a:off x="918168" y="1109710"/>
            <a:ext cx="10107897" cy="55338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3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7C54D-D5C4-7E13-B972-0AB5B58ADFEF}"/>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D8CA1308-4478-FB84-46D8-F7EEAD7AA5DD}"/>
              </a:ext>
            </a:extLst>
          </p:cNvPr>
          <p:cNvSpPr>
            <a:spLocks noGrp="1"/>
          </p:cNvSpPr>
          <p:nvPr>
            <p:ph idx="1"/>
          </p:nvPr>
        </p:nvSpPr>
        <p:spPr>
          <a:xfrm>
            <a:off x="838200" y="1589103"/>
            <a:ext cx="10515600" cy="5076132"/>
          </a:xfrm>
        </p:spPr>
        <p:txBody>
          <a:bodyPr>
            <a:normAutofit fontScale="47500" lnSpcReduction="20000"/>
          </a:bodyPr>
          <a:lstStyle/>
          <a:p>
            <a:pPr marL="0" indent="0">
              <a:lnSpc>
                <a:spcPct val="140000"/>
              </a:lnSpc>
              <a:buNone/>
            </a:pPr>
            <a:r>
              <a:rPr lang="it-IT" sz="4400" dirty="0">
                <a:solidFill>
                  <a:srgbClr val="984806"/>
                </a:solidFill>
                <a:effectLst/>
                <a:latin typeface="Ubuntu" panose="020B0504030602030204" pitchFamily="34" charset="0"/>
                <a:ea typeface="Calibri" panose="020F0502020204030204" pitchFamily="34" charset="0"/>
                <a:cs typeface="Ebrima" panose="02000000000000000000" pitchFamily="2" charset="0"/>
              </a:rPr>
              <a:t>"Per brevi attimi siamo veramente l'essere primigenio stesso e ne sentiamo l'indomabile brama di esistere e piacere di esistere; la lotta, il tormento, l'annientamento delle apparenze ci sembrano ora necessari, data la sovrabbondanza delle innumerevoli forme di esistenza che si urtano e si incalzano alla vita, data la strabocchevole fecondità della volontà del mondo; noi veniamo trapassati dal furioso pungolo di questi tormenti nello stesso attimo in cui </a:t>
            </a:r>
            <a:r>
              <a:rPr lang="it-IT" sz="4400" u="sng" dirty="0">
                <a:solidFill>
                  <a:srgbClr val="984806"/>
                </a:solidFill>
                <a:effectLst/>
                <a:latin typeface="Ubuntu" panose="020B0504030602030204" pitchFamily="34" charset="0"/>
                <a:ea typeface="Calibri" panose="020F0502020204030204" pitchFamily="34" charset="0"/>
                <a:cs typeface="Ebrima" panose="02000000000000000000" pitchFamily="2" charset="0"/>
              </a:rPr>
              <a:t>siamo per così dire divenuti una cosa sola con l'incommensurabile gioia originaria dell'esistenza</a:t>
            </a:r>
            <a:r>
              <a:rPr lang="it-IT" sz="4400" dirty="0">
                <a:solidFill>
                  <a:srgbClr val="984806"/>
                </a:solidFill>
                <a:effectLst/>
                <a:latin typeface="Ubuntu" panose="020B0504030602030204" pitchFamily="34" charset="0"/>
                <a:ea typeface="Calibri" panose="020F0502020204030204" pitchFamily="34" charset="0"/>
                <a:cs typeface="Ebrima" panose="02000000000000000000" pitchFamily="2" charset="0"/>
              </a:rPr>
              <a:t>, e in cui presentiamo, in estasi dionisiaca, l'indistruttibilità e eternità di questo piacere. Malgrado il timore e la compassione, noi viviamo in modo felice, </a:t>
            </a:r>
            <a:r>
              <a:rPr lang="it-IT" sz="4400" u="sng" dirty="0">
                <a:solidFill>
                  <a:srgbClr val="984806"/>
                </a:solidFill>
                <a:effectLst/>
                <a:latin typeface="Ubuntu" panose="020B0504030602030204" pitchFamily="34" charset="0"/>
                <a:ea typeface="Calibri" panose="020F0502020204030204" pitchFamily="34" charset="0"/>
                <a:cs typeface="Ebrima" panose="02000000000000000000" pitchFamily="2" charset="0"/>
              </a:rPr>
              <a:t>non come individui, in quanto siamo quell'unico vivente, con la cui gioia generativa siamo fusi</a:t>
            </a:r>
            <a:r>
              <a:rPr lang="it-IT" sz="4400" dirty="0">
                <a:solidFill>
                  <a:srgbClr val="984806"/>
                </a:solidFill>
                <a:effectLst/>
                <a:latin typeface="Ubuntu" panose="020B0504030602030204" pitchFamily="34" charset="0"/>
                <a:ea typeface="Calibri" panose="020F0502020204030204" pitchFamily="34" charset="0"/>
                <a:cs typeface="Ebrima" panose="02000000000000000000" pitchFamily="2" charset="0"/>
              </a:rPr>
              <a:t>. […]"</a:t>
            </a:r>
            <a:r>
              <a:rPr lang="it-IT" sz="4400" dirty="0">
                <a:effectLst/>
                <a:latin typeface="Ubuntu" panose="020B0504030602030204" pitchFamily="34" charset="0"/>
                <a:ea typeface="Calibri" panose="020F0502020204030204" pitchFamily="34" charset="0"/>
                <a:cs typeface="Ebrima" panose="02000000000000000000" pitchFamily="2" charset="0"/>
              </a:rPr>
              <a:t> </a:t>
            </a:r>
          </a:p>
          <a:p>
            <a:pPr marL="0" indent="0" algn="r">
              <a:lnSpc>
                <a:spcPct val="140000"/>
              </a:lnSpc>
              <a:buNone/>
            </a:pPr>
            <a:r>
              <a:rPr lang="it-IT" sz="4400" dirty="0">
                <a:latin typeface="Ubuntu" panose="020B0504030602030204" pitchFamily="34" charset="0"/>
                <a:cs typeface="Ebrima" panose="02000000000000000000" pitchFamily="2" charset="0"/>
              </a:rPr>
              <a:t>(Nietzsche, </a:t>
            </a:r>
            <a:r>
              <a:rPr lang="it-IT" sz="4400" i="1" dirty="0">
                <a:latin typeface="Ubuntu" panose="020B0504030602030204" pitchFamily="34" charset="0"/>
                <a:cs typeface="Ebrima" panose="02000000000000000000" pitchFamily="2" charset="0"/>
              </a:rPr>
              <a:t>La nascita della tragedia</a:t>
            </a:r>
            <a:r>
              <a:rPr lang="it-IT" sz="4400" dirty="0">
                <a:latin typeface="Ubuntu" panose="020B0504030602030204" pitchFamily="34" charset="0"/>
                <a:cs typeface="Ebrima" panose="02000000000000000000" pitchFamily="2" charset="0"/>
              </a:rPr>
              <a:t>)</a:t>
            </a:r>
          </a:p>
          <a:p>
            <a:pPr marL="0" indent="0">
              <a:buNone/>
            </a:pPr>
            <a:endParaRPr lang="it-IT" dirty="0"/>
          </a:p>
        </p:txBody>
      </p:sp>
      <p:sp>
        <p:nvSpPr>
          <p:cNvPr id="4" name="Titolo 1">
            <a:extLst>
              <a:ext uri="{FF2B5EF4-FFF2-40B4-BE49-F238E27FC236}">
                <a16:creationId xmlns:a16="http://schemas.microsoft.com/office/drawing/2014/main" id="{729BADA1-AE15-DB1B-A9B6-02DAABE09C16}"/>
              </a:ext>
            </a:extLst>
          </p:cNvPr>
          <p:cNvSpPr txBox="1">
            <a:spLocks/>
          </p:cNvSpPr>
          <p:nvPr/>
        </p:nvSpPr>
        <p:spPr>
          <a:xfrm>
            <a:off x="838200" y="365125"/>
            <a:ext cx="10515600" cy="5581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rgbClr val="0070C0"/>
                </a:solidFill>
                <a:latin typeface="Abadi Extra Light" panose="020B0204020104020204" pitchFamily="34" charset="0"/>
              </a:rPr>
              <a:t>L’estasi dionisiaca</a:t>
            </a:r>
          </a:p>
        </p:txBody>
      </p:sp>
    </p:spTree>
    <p:extLst>
      <p:ext uri="{BB962C8B-B14F-4D97-AF65-F5344CB8AC3E}">
        <p14:creationId xmlns:p14="http://schemas.microsoft.com/office/powerpoint/2010/main" val="207921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BC834-6FFC-314E-876E-20C9836C7D91}"/>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65002F2F-D8B6-9A0E-0618-042354CBF606}"/>
              </a:ext>
            </a:extLst>
          </p:cNvPr>
          <p:cNvSpPr>
            <a:spLocks noGrp="1"/>
          </p:cNvSpPr>
          <p:nvPr>
            <p:ph idx="1"/>
          </p:nvPr>
        </p:nvSpPr>
        <p:spPr>
          <a:xfrm>
            <a:off x="838200" y="1826256"/>
            <a:ext cx="10515600" cy="5031744"/>
          </a:xfrm>
        </p:spPr>
        <p:txBody>
          <a:bodyPr>
            <a:normAutofit/>
          </a:bodyPr>
          <a:lstStyle/>
          <a:p>
            <a:pPr marL="0" indent="0">
              <a:lnSpc>
                <a:spcPct val="120000"/>
              </a:lnSpc>
              <a:buNone/>
            </a:pPr>
            <a:r>
              <a:rPr lang="it-IT" sz="2400" dirty="0">
                <a:solidFill>
                  <a:srgbClr val="984806"/>
                </a:solidFill>
                <a:latin typeface="Ubuntu" panose="020B0504030602030204" pitchFamily="34" charset="0"/>
                <a:ea typeface="Calibri" panose="020F0502020204030204" pitchFamily="34" charset="0"/>
                <a:cs typeface="Ebrima" panose="02000000000000000000" pitchFamily="2" charset="0"/>
              </a:rPr>
              <a:t>"Natura! Da essa siamo circondati e avvinti - né ci è dato uscirne e penetrarvi più a fondo. Senza farsi pregare e senza avvertire, ci rapisce nel vortice della sua danza e si lascia andare con noi, finché siamo stanchi e le cadiamo dalle braccia. [... ] Il suo spettacolo è sempre nuovo, perché essa crea sempre nuovi spettatori. La vita è la sua invenzione più bella e la morte è il suo artificio per avere molta vita. Essa avvolge l'uomo nell'oscurità e lo sprona eternamente verso la luce [... ] Non conosce né passato né futuro. Il presente è la sua eternità"</a:t>
            </a:r>
            <a:r>
              <a:rPr lang="it-IT" sz="2400" dirty="0">
                <a:latin typeface="Ubuntu" panose="020B0504030602030204" pitchFamily="34" charset="0"/>
                <a:ea typeface="Calibri" panose="020F0502020204030204" pitchFamily="34" charset="0"/>
                <a:cs typeface="Ebrima" panose="02000000000000000000" pitchFamily="2" charset="0"/>
              </a:rPr>
              <a:t> </a:t>
            </a:r>
          </a:p>
          <a:p>
            <a:pPr marL="0" indent="0" algn="r">
              <a:lnSpc>
                <a:spcPct val="120000"/>
              </a:lnSpc>
              <a:buNone/>
            </a:pPr>
            <a:r>
              <a:rPr lang="it-IT" sz="2400" dirty="0">
                <a:latin typeface="Ubuntu" panose="020B0504030602030204" pitchFamily="34" charset="0"/>
                <a:ea typeface="Calibri" panose="020F0502020204030204" pitchFamily="34" charset="0"/>
                <a:cs typeface="Ebrima" panose="02000000000000000000" pitchFamily="2" charset="0"/>
              </a:rPr>
              <a:t>(Goethe, </a:t>
            </a:r>
            <a:r>
              <a:rPr lang="it-IT" sz="2400" i="1" dirty="0">
                <a:latin typeface="Ubuntu" panose="020B0504030602030204" pitchFamily="34" charset="0"/>
                <a:ea typeface="Calibri" panose="020F0502020204030204" pitchFamily="34" charset="0"/>
                <a:cs typeface="Ebrima" panose="02000000000000000000" pitchFamily="2" charset="0"/>
              </a:rPr>
              <a:t>La natura</a:t>
            </a:r>
            <a:r>
              <a:rPr lang="it-IT" sz="2400" dirty="0">
                <a:latin typeface="Ubuntu" panose="020B0504030602030204" pitchFamily="34" charset="0"/>
                <a:ea typeface="Calibri" panose="020F0502020204030204" pitchFamily="34" charset="0"/>
                <a:cs typeface="Ebrima" panose="02000000000000000000" pitchFamily="2" charset="0"/>
              </a:rPr>
              <a:t>, in </a:t>
            </a:r>
            <a:r>
              <a:rPr lang="it-IT" sz="2400" i="1" dirty="0">
                <a:latin typeface="Ubuntu" panose="020B0504030602030204" pitchFamily="34" charset="0"/>
                <a:ea typeface="Calibri" panose="020F0502020204030204" pitchFamily="34" charset="0"/>
                <a:cs typeface="Ebrima" panose="02000000000000000000" pitchFamily="2" charset="0"/>
              </a:rPr>
              <a:t>Teoria della natura</a:t>
            </a:r>
            <a:r>
              <a:rPr lang="it-IT" sz="2400" dirty="0">
                <a:latin typeface="Ubuntu" panose="020B0504030602030204" pitchFamily="34" charset="0"/>
                <a:ea typeface="Calibri" panose="020F0502020204030204" pitchFamily="34" charset="0"/>
                <a:cs typeface="Ebrima" panose="02000000000000000000" pitchFamily="2" charset="0"/>
              </a:rPr>
              <a:t>, pp. 138-141).</a:t>
            </a:r>
            <a:endParaRPr lang="it-IT" sz="2400" dirty="0">
              <a:latin typeface="Ubuntu" panose="020B0504030602030204" pitchFamily="34" charset="0"/>
              <a:ea typeface="Calibri" panose="020F0502020204030204" pitchFamily="34" charset="0"/>
            </a:endParaRPr>
          </a:p>
          <a:p>
            <a:pPr marL="0" indent="0">
              <a:buNone/>
            </a:pPr>
            <a:endParaRPr lang="it-IT" dirty="0"/>
          </a:p>
        </p:txBody>
      </p:sp>
      <p:sp>
        <p:nvSpPr>
          <p:cNvPr id="4" name="Titolo 1">
            <a:extLst>
              <a:ext uri="{FF2B5EF4-FFF2-40B4-BE49-F238E27FC236}">
                <a16:creationId xmlns:a16="http://schemas.microsoft.com/office/drawing/2014/main" id="{00816993-94BA-5344-FD11-B973470DC476}"/>
              </a:ext>
            </a:extLst>
          </p:cNvPr>
          <p:cNvSpPr txBox="1">
            <a:spLocks/>
          </p:cNvSpPr>
          <p:nvPr/>
        </p:nvSpPr>
        <p:spPr>
          <a:xfrm>
            <a:off x="838200" y="365125"/>
            <a:ext cx="10515600" cy="5581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rgbClr val="0070C0"/>
                </a:solidFill>
                <a:latin typeface="Abadi Extra Light" panose="020B0204020104020204" pitchFamily="34" charset="0"/>
              </a:rPr>
              <a:t>Somiglianza con il pensiero di Goethe</a:t>
            </a:r>
          </a:p>
        </p:txBody>
      </p:sp>
    </p:spTree>
    <p:extLst>
      <p:ext uri="{BB962C8B-B14F-4D97-AF65-F5344CB8AC3E}">
        <p14:creationId xmlns:p14="http://schemas.microsoft.com/office/powerpoint/2010/main" val="2726960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0B516B-1885-835E-3899-66A4CA75CC78}"/>
              </a:ext>
            </a:extLst>
          </p:cNvPr>
          <p:cNvSpPr>
            <a:spLocks noGrp="1"/>
          </p:cNvSpPr>
          <p:nvPr>
            <p:ph type="title"/>
          </p:nvPr>
        </p:nvSpPr>
        <p:spPr/>
        <p:txBody>
          <a:bodyPr>
            <a:normAutofit/>
          </a:bodyPr>
          <a:lstStyle/>
          <a:p>
            <a:pPr algn="ctr"/>
            <a:r>
              <a:rPr lang="it-IT" sz="3600" b="1" dirty="0">
                <a:solidFill>
                  <a:srgbClr val="0070C0"/>
                </a:solidFill>
                <a:latin typeface="Abadi Extra Light" panose="020B0204020104020204" pitchFamily="34" charset="0"/>
              </a:rPr>
              <a:t>Il rifiuto del pessimismo di Schopenhauer</a:t>
            </a:r>
          </a:p>
        </p:txBody>
      </p:sp>
      <p:sp>
        <p:nvSpPr>
          <p:cNvPr id="3" name="Segnaposto contenuto 2">
            <a:extLst>
              <a:ext uri="{FF2B5EF4-FFF2-40B4-BE49-F238E27FC236}">
                <a16:creationId xmlns:a16="http://schemas.microsoft.com/office/drawing/2014/main" id="{CFCCC80D-0E44-7A99-2DDD-716FDB20A7B6}"/>
              </a:ext>
            </a:extLst>
          </p:cNvPr>
          <p:cNvSpPr>
            <a:spLocks noGrp="1"/>
          </p:cNvSpPr>
          <p:nvPr>
            <p:ph idx="1"/>
          </p:nvPr>
        </p:nvSpPr>
        <p:spPr/>
        <p:txBody>
          <a:bodyPr>
            <a:normAutofit fontScale="70000" lnSpcReduction="20000"/>
          </a:bodyPr>
          <a:lstStyle/>
          <a:p>
            <a:pPr>
              <a:lnSpc>
                <a:spcPct val="150000"/>
              </a:lnSpc>
              <a:buFont typeface="Wingdings" panose="05000000000000000000" pitchFamily="2" charset="2"/>
              <a:buChar char="ü"/>
            </a:pPr>
            <a:r>
              <a:rPr lang="it-IT" dirty="0">
                <a:effectLst/>
                <a:latin typeface="Ebrima" panose="02000000000000000000" pitchFamily="2" charset="0"/>
                <a:ea typeface="Calibri" panose="020F0502020204030204" pitchFamily="34" charset="0"/>
                <a:cs typeface="Ebrima" panose="02000000000000000000" pitchFamily="2" charset="0"/>
              </a:rPr>
              <a:t>La natura, in analogia con la Volontà di Schopenhauer, è priva di ogni connotato finalistico e provvidenzialistico e, quale flusso vitale, include l’elemento della distruzione e dell’annientamento. </a:t>
            </a:r>
          </a:p>
          <a:p>
            <a:pPr>
              <a:lnSpc>
                <a:spcPct val="150000"/>
              </a:lnSpc>
              <a:buFont typeface="Wingdings" panose="05000000000000000000" pitchFamily="2" charset="2"/>
              <a:buChar char="ü"/>
            </a:pPr>
            <a:r>
              <a:rPr lang="it-IT" dirty="0">
                <a:effectLst/>
                <a:latin typeface="Ebrima" panose="02000000000000000000" pitchFamily="2" charset="0"/>
                <a:ea typeface="Calibri" panose="020F0502020204030204" pitchFamily="34" charset="0"/>
                <a:cs typeface="Ebrima" panose="02000000000000000000" pitchFamily="2" charset="0"/>
              </a:rPr>
              <a:t>La vita dell’universo affonda le sue radici nell’irrazionale e l’esistenza degli individui non è che un momento fugace nell’eterno fluire delle cose, un continuo processo di produzione e distruzione. </a:t>
            </a:r>
          </a:p>
          <a:p>
            <a:pPr>
              <a:lnSpc>
                <a:spcPct val="150000"/>
              </a:lnSpc>
              <a:buFont typeface="Wingdings" panose="05000000000000000000" pitchFamily="2" charset="2"/>
              <a:buChar char="ü"/>
            </a:pPr>
            <a:r>
              <a:rPr lang="it-IT" dirty="0">
                <a:effectLst/>
                <a:latin typeface="Ebrima" panose="02000000000000000000" pitchFamily="2" charset="0"/>
                <a:ea typeface="Calibri" panose="020F0502020204030204" pitchFamily="34" charset="0"/>
                <a:cs typeface="Ebrima" panose="02000000000000000000" pitchFamily="2" charset="0"/>
              </a:rPr>
              <a:t>Nata dall’esperienza del dolore e dell’orrore, la tragedia è anche gioia e piacere perché celebra l’imporsi della vita al di là della morte. Attraverso di essa si esprime la </a:t>
            </a:r>
            <a:r>
              <a:rPr lang="it-IT" dirty="0">
                <a:latin typeface="Ebrima" panose="02000000000000000000" pitchFamily="2" charset="0"/>
                <a:cs typeface="Ebrima" panose="02000000000000000000" pitchFamily="2" charset="0"/>
              </a:rPr>
              <a:t>consapevolezza del nostro destino mortale, ma anche della  nostra appartenenza gioiosa alla vita del Tutto</a:t>
            </a:r>
          </a:p>
          <a:p>
            <a:pPr marL="0" indent="0">
              <a:buNone/>
            </a:pPr>
            <a:endParaRPr lang="it-IT" dirty="0"/>
          </a:p>
        </p:txBody>
      </p:sp>
    </p:spTree>
    <p:extLst>
      <p:ext uri="{BB962C8B-B14F-4D97-AF65-F5344CB8AC3E}">
        <p14:creationId xmlns:p14="http://schemas.microsoft.com/office/powerpoint/2010/main" val="420819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7E06A55E-3F7A-7782-A70A-C22B0CB4A55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EDDA176-AE72-C29D-6677-C21F670EBF30}"/>
              </a:ext>
            </a:extLst>
          </p:cNvPr>
          <p:cNvSpPr>
            <a:spLocks noGrp="1"/>
          </p:cNvSpPr>
          <p:nvPr>
            <p:ph type="title"/>
          </p:nvPr>
        </p:nvSpPr>
        <p:spPr/>
        <p:txBody>
          <a:bodyPr>
            <a:normAutofit/>
          </a:bodyPr>
          <a:lstStyle/>
          <a:p>
            <a:r>
              <a:rPr lang="it-IT" b="1" dirty="0">
                <a:solidFill>
                  <a:srgbClr val="0070C0"/>
                </a:solidFill>
              </a:rPr>
              <a:t>2. La rivoluzione socratica e l’inizio della decadenza della cultura occidentale</a:t>
            </a:r>
          </a:p>
        </p:txBody>
      </p:sp>
      <p:sp>
        <p:nvSpPr>
          <p:cNvPr id="3" name="Segnaposto contenuto 2">
            <a:extLst>
              <a:ext uri="{FF2B5EF4-FFF2-40B4-BE49-F238E27FC236}">
                <a16:creationId xmlns:a16="http://schemas.microsoft.com/office/drawing/2014/main" id="{FB443B22-DCBC-55F4-4D43-12B578768085}"/>
              </a:ext>
            </a:extLst>
          </p:cNvPr>
          <p:cNvSpPr>
            <a:spLocks noGrp="1"/>
          </p:cNvSpPr>
          <p:nvPr>
            <p:ph idx="1"/>
          </p:nvPr>
        </p:nvSpPr>
        <p:spPr/>
        <p:txBody>
          <a:bodyPr/>
          <a:lstStyle/>
          <a:p>
            <a:pPr marL="0" indent="0">
              <a:buNone/>
            </a:pPr>
            <a:r>
              <a:rPr lang="it-IT" dirty="0"/>
              <a:t> </a:t>
            </a:r>
          </a:p>
        </p:txBody>
      </p:sp>
    </p:spTree>
    <p:extLst>
      <p:ext uri="{BB962C8B-B14F-4D97-AF65-F5344CB8AC3E}">
        <p14:creationId xmlns:p14="http://schemas.microsoft.com/office/powerpoint/2010/main" val="3494321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E4947B-B077-77D9-177F-FB6766740CA8}"/>
              </a:ext>
            </a:extLst>
          </p:cNvPr>
          <p:cNvSpPr>
            <a:spLocks noGrp="1"/>
          </p:cNvSpPr>
          <p:nvPr>
            <p:ph type="title"/>
          </p:nvPr>
        </p:nvSpPr>
        <p:spPr>
          <a:xfrm>
            <a:off x="838200" y="0"/>
            <a:ext cx="10515600" cy="1325563"/>
          </a:xfrm>
        </p:spPr>
        <p:txBody>
          <a:bodyPr>
            <a:normAutofit/>
          </a:bodyPr>
          <a:lstStyle/>
          <a:p>
            <a:r>
              <a:rPr lang="it-IT" sz="4000" b="1" dirty="0">
                <a:solidFill>
                  <a:srgbClr val="0070C0"/>
                </a:solidFill>
              </a:rPr>
              <a:t>La rivoluzione di Socrate e l’inizio della decadenza</a:t>
            </a:r>
          </a:p>
        </p:txBody>
      </p:sp>
      <p:sp>
        <p:nvSpPr>
          <p:cNvPr id="3" name="Segnaposto contenuto 2">
            <a:extLst>
              <a:ext uri="{FF2B5EF4-FFF2-40B4-BE49-F238E27FC236}">
                <a16:creationId xmlns:a16="http://schemas.microsoft.com/office/drawing/2014/main" id="{DA155E1E-CB24-216B-4BFA-A72DF1E5C8C7}"/>
              </a:ext>
            </a:extLst>
          </p:cNvPr>
          <p:cNvSpPr>
            <a:spLocks noGrp="1"/>
          </p:cNvSpPr>
          <p:nvPr>
            <p:ph idx="1"/>
          </p:nvPr>
        </p:nvSpPr>
        <p:spPr/>
        <p:txBody>
          <a:bodyPr/>
          <a:lstStyle/>
          <a:p>
            <a:pPr marL="0" indent="0">
              <a:buNone/>
            </a:pPr>
            <a:r>
              <a:rPr lang="it-IT" dirty="0"/>
              <a:t> </a:t>
            </a:r>
          </a:p>
        </p:txBody>
      </p:sp>
      <p:pic>
        <p:nvPicPr>
          <p:cNvPr id="4" name="Picture 2" descr="undefined">
            <a:extLst>
              <a:ext uri="{FF2B5EF4-FFF2-40B4-BE49-F238E27FC236}">
                <a16:creationId xmlns:a16="http://schemas.microsoft.com/office/drawing/2014/main" id="{C61806C4-C5A5-3A6D-8597-D1C36000B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561" y="1244747"/>
            <a:ext cx="8390878" cy="551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0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B784C0-2EED-E8F4-53C1-4CE66BC1F2B9}"/>
              </a:ext>
            </a:extLst>
          </p:cNvPr>
          <p:cNvSpPr>
            <a:spLocks noGrp="1"/>
          </p:cNvSpPr>
          <p:nvPr>
            <p:ph type="title"/>
          </p:nvPr>
        </p:nvSpPr>
        <p:spPr>
          <a:xfrm>
            <a:off x="838200" y="781234"/>
            <a:ext cx="10515600" cy="612559"/>
          </a:xfrm>
        </p:spPr>
        <p:txBody>
          <a:bodyPr>
            <a:normAutofit fontScale="90000"/>
          </a:bodyPr>
          <a:lstStyle/>
          <a:p>
            <a:pPr algn="ctr">
              <a:lnSpc>
                <a:spcPct val="100000"/>
              </a:lnSpc>
            </a:pPr>
            <a:br>
              <a:rPr lang="it-IT" dirty="0"/>
            </a:br>
            <a:br>
              <a:rPr lang="it-IT" dirty="0"/>
            </a:br>
            <a:r>
              <a:rPr lang="it-IT" b="1" dirty="0">
                <a:solidFill>
                  <a:srgbClr val="0070C0"/>
                </a:solidFill>
                <a:latin typeface="Abadi Extra Light" panose="020B0204020104020204" pitchFamily="34" charset="0"/>
              </a:rPr>
              <a:t>Idea chiave per capire Nietzsche</a:t>
            </a:r>
            <a:br>
              <a:rPr lang="it-IT" b="1" dirty="0">
                <a:solidFill>
                  <a:srgbClr val="0070C0"/>
                </a:solidFill>
                <a:latin typeface="Abadi Extra Light" panose="020B0204020104020204" pitchFamily="34" charset="0"/>
              </a:rPr>
            </a:br>
            <a:r>
              <a:rPr lang="it-IT" sz="3600" b="1" dirty="0">
                <a:solidFill>
                  <a:srgbClr val="0070C0"/>
                </a:solidFill>
                <a:latin typeface="Abadi Extra Light" panose="020B0204020104020204" pitchFamily="34" charset="0"/>
              </a:rPr>
              <a:t>Dal pessimismo pavido al pessimismo eroico</a:t>
            </a:r>
            <a:br>
              <a:rPr lang="it-IT" sz="3600" b="1" dirty="0"/>
            </a:br>
            <a:br>
              <a:rPr lang="it-IT" sz="3600" dirty="0"/>
            </a:br>
            <a:endParaRPr lang="it-IT" sz="3600" b="1" dirty="0"/>
          </a:p>
        </p:txBody>
      </p:sp>
      <p:sp>
        <p:nvSpPr>
          <p:cNvPr id="3" name="Segnaposto contenuto 2">
            <a:extLst>
              <a:ext uri="{FF2B5EF4-FFF2-40B4-BE49-F238E27FC236}">
                <a16:creationId xmlns:a16="http://schemas.microsoft.com/office/drawing/2014/main" id="{44F7B8F2-E68B-743E-0966-D975CDA75998}"/>
              </a:ext>
            </a:extLst>
          </p:cNvPr>
          <p:cNvSpPr>
            <a:spLocks noGrp="1"/>
          </p:cNvSpPr>
          <p:nvPr>
            <p:ph idx="1"/>
          </p:nvPr>
        </p:nvSpPr>
        <p:spPr>
          <a:xfrm>
            <a:off x="692458" y="2441358"/>
            <a:ext cx="11105965" cy="4135099"/>
          </a:xfrm>
        </p:spPr>
        <p:txBody>
          <a:bodyPr>
            <a:normAutofit/>
          </a:bodyPr>
          <a:lstStyle/>
          <a:p>
            <a:pPr marL="0" indent="0">
              <a:buNone/>
            </a:pPr>
            <a:r>
              <a:rPr lang="it-IT" dirty="0"/>
              <a:t>Il problema centrale della filosofia di Nietzsche si pone in questi termini: </a:t>
            </a:r>
            <a:r>
              <a:rPr lang="it-IT" dirty="0">
                <a:solidFill>
                  <a:srgbClr val="C00000"/>
                </a:solidFill>
              </a:rPr>
              <a:t>‘’E’ possibile, pur accettando la concezione del mondo di Schopenhauer, non derivare da essa la pessimistica rinuncia alla volontà di vivere?’’</a:t>
            </a:r>
          </a:p>
          <a:p>
            <a:pPr marL="0" indent="0">
              <a:buNone/>
            </a:pPr>
            <a:endParaRPr lang="it-IT" dirty="0">
              <a:solidFill>
                <a:srgbClr val="C00000"/>
              </a:solidFill>
            </a:endParaRPr>
          </a:p>
          <a:p>
            <a:pPr marL="0" indent="0">
              <a:buNone/>
            </a:pPr>
            <a:r>
              <a:rPr lang="it-IT" dirty="0"/>
              <a:t>Nietzsche risolve il problema contrapponendo al pessimismo pavido di Schopenhauer un </a:t>
            </a:r>
            <a:r>
              <a:rPr lang="it-IT" dirty="0">
                <a:solidFill>
                  <a:srgbClr val="C00000"/>
                </a:solidFill>
              </a:rPr>
              <a:t>pessimismo eroico</a:t>
            </a:r>
            <a:r>
              <a:rPr lang="it-IT" dirty="0"/>
              <a:t>, che accetta la vita anche nei suoi aspetti più crudeli, con tutte le sue contraddizioni, e scorge proprio in esse un motivo di esaltazione, una spinta a superare ogni limite che l’uomo trova innanzi a sé.</a:t>
            </a:r>
          </a:p>
          <a:p>
            <a:pPr marL="0" indent="0">
              <a:buNone/>
            </a:pPr>
            <a:endParaRPr lang="it-IT" sz="3600" dirty="0">
              <a:solidFill>
                <a:srgbClr val="C00000"/>
              </a:solidFill>
            </a:endParaRPr>
          </a:p>
        </p:txBody>
      </p:sp>
    </p:spTree>
    <p:extLst>
      <p:ext uri="{BB962C8B-B14F-4D97-AF65-F5344CB8AC3E}">
        <p14:creationId xmlns:p14="http://schemas.microsoft.com/office/powerpoint/2010/main" val="189248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E0B48-8270-F485-75B8-53EF5D5BDF63}"/>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7DB2273D-0EE3-0FD3-07B8-36ECC72DA960}"/>
              </a:ext>
            </a:extLst>
          </p:cNvPr>
          <p:cNvSpPr>
            <a:spLocks noGrp="1"/>
          </p:cNvSpPr>
          <p:nvPr>
            <p:ph idx="1"/>
          </p:nvPr>
        </p:nvSpPr>
        <p:spPr>
          <a:xfrm>
            <a:off x="838200" y="1298557"/>
            <a:ext cx="10515600" cy="5194318"/>
          </a:xfrm>
        </p:spPr>
        <p:txBody>
          <a:bodyPr>
            <a:normAutofit fontScale="70000" lnSpcReduction="20000"/>
          </a:bodyPr>
          <a:lstStyle/>
          <a:p>
            <a:pPr>
              <a:buFont typeface="Wingdings" panose="05000000000000000000" pitchFamily="2" charset="2"/>
              <a:buChar char="ü"/>
            </a:pPr>
            <a:r>
              <a:rPr lang="it-IT" sz="2400" dirty="0">
                <a:solidFill>
                  <a:schemeClr val="accent5">
                    <a:lumMod val="50000"/>
                  </a:schemeClr>
                </a:solidFill>
              </a:rPr>
              <a:t>La </a:t>
            </a:r>
            <a:r>
              <a:rPr lang="it-IT" sz="2400" b="1" dirty="0">
                <a:solidFill>
                  <a:schemeClr val="accent5">
                    <a:lumMod val="50000"/>
                  </a:schemeClr>
                </a:solidFill>
              </a:rPr>
              <a:t>mano alzata </a:t>
            </a:r>
            <a:r>
              <a:rPr lang="it-IT" sz="2400" dirty="0">
                <a:solidFill>
                  <a:schemeClr val="accent5">
                    <a:lumMod val="50000"/>
                  </a:schemeClr>
                </a:solidFill>
              </a:rPr>
              <a:t>indica il cielo. Socrate allude all’immortalità dell’anima, di cui parla ai suoi discepoli prima di morire.</a:t>
            </a:r>
          </a:p>
          <a:p>
            <a:pPr>
              <a:buFont typeface="Wingdings" panose="05000000000000000000" pitchFamily="2" charset="2"/>
              <a:buChar char="ü"/>
            </a:pPr>
            <a:endParaRPr lang="it-IT" sz="2400" dirty="0">
              <a:solidFill>
                <a:schemeClr val="accent5">
                  <a:lumMod val="50000"/>
                </a:schemeClr>
              </a:solidFill>
            </a:endParaRPr>
          </a:p>
          <a:p>
            <a:pPr>
              <a:buFont typeface="Wingdings" panose="05000000000000000000" pitchFamily="2" charset="2"/>
              <a:buChar char="ü"/>
            </a:pPr>
            <a:r>
              <a:rPr lang="it-IT" sz="2400" dirty="0">
                <a:solidFill>
                  <a:schemeClr val="accent5">
                    <a:lumMod val="50000"/>
                  </a:schemeClr>
                </a:solidFill>
              </a:rPr>
              <a:t>La </a:t>
            </a:r>
            <a:r>
              <a:rPr lang="it-IT" sz="2400" b="1" dirty="0">
                <a:solidFill>
                  <a:schemeClr val="accent5">
                    <a:lumMod val="50000"/>
                  </a:schemeClr>
                </a:solidFill>
              </a:rPr>
              <a:t>mano che non tocca la coppa </a:t>
            </a:r>
            <a:r>
              <a:rPr lang="it-IT" sz="2400" dirty="0">
                <a:solidFill>
                  <a:schemeClr val="accent5">
                    <a:lumMod val="50000"/>
                  </a:schemeClr>
                </a:solidFill>
              </a:rPr>
              <a:t>di veleno indica l’indifferenza di Socrate alla morte e si contrappone all’altra che indica l’immortalità (il dito alzato ricorda l’immagine di Platone nell’affresco di Raffaello).</a:t>
            </a:r>
          </a:p>
          <a:p>
            <a:pPr>
              <a:buFont typeface="Wingdings" panose="05000000000000000000" pitchFamily="2" charset="2"/>
              <a:buChar char="ü"/>
            </a:pPr>
            <a:endParaRPr lang="it-IT" sz="2400" dirty="0">
              <a:solidFill>
                <a:schemeClr val="accent5">
                  <a:lumMod val="50000"/>
                </a:schemeClr>
              </a:solidFill>
            </a:endParaRPr>
          </a:p>
          <a:p>
            <a:pPr>
              <a:buFont typeface="Wingdings" panose="05000000000000000000" pitchFamily="2" charset="2"/>
              <a:buChar char="ü"/>
            </a:pPr>
            <a:r>
              <a:rPr lang="it-IT" sz="2400" dirty="0">
                <a:solidFill>
                  <a:schemeClr val="accent5">
                    <a:lumMod val="50000"/>
                  </a:schemeClr>
                </a:solidFill>
              </a:rPr>
              <a:t>Sono tematiche che si ritrovano in Platone: il dipinto è stato ispirato dal suo dialogo </a:t>
            </a:r>
            <a:r>
              <a:rPr lang="it-IT" sz="2400" i="1" dirty="0">
                <a:solidFill>
                  <a:schemeClr val="accent5">
                    <a:lumMod val="50000"/>
                  </a:schemeClr>
                </a:solidFill>
              </a:rPr>
              <a:t>Fedone</a:t>
            </a:r>
            <a:r>
              <a:rPr lang="it-IT" sz="2400" dirty="0">
                <a:solidFill>
                  <a:schemeClr val="accent5">
                    <a:lumMod val="50000"/>
                  </a:schemeClr>
                </a:solidFill>
              </a:rPr>
              <a:t>, dove parla dell’immortalità dell’anima. Nel dipinto </a:t>
            </a:r>
            <a:r>
              <a:rPr lang="it-IT" sz="2400" b="1" dirty="0">
                <a:solidFill>
                  <a:schemeClr val="accent5">
                    <a:lumMod val="50000"/>
                  </a:schemeClr>
                </a:solidFill>
              </a:rPr>
              <a:t>Platone è il primo a sinistra</a:t>
            </a:r>
            <a:r>
              <a:rPr lang="it-IT" sz="2400" dirty="0">
                <a:solidFill>
                  <a:schemeClr val="accent5">
                    <a:lumMod val="50000"/>
                  </a:schemeClr>
                </a:solidFill>
              </a:rPr>
              <a:t>. Platone in realtà all’epoca della morte di Socrate era più giovane. Inoltre nel </a:t>
            </a:r>
            <a:r>
              <a:rPr lang="it-IT" sz="2400" i="1" dirty="0">
                <a:solidFill>
                  <a:schemeClr val="accent5">
                    <a:lumMod val="50000"/>
                  </a:schemeClr>
                </a:solidFill>
              </a:rPr>
              <a:t>Fedone</a:t>
            </a:r>
            <a:r>
              <a:rPr lang="it-IT" sz="2400" dirty="0">
                <a:solidFill>
                  <a:schemeClr val="accent5">
                    <a:lumMod val="50000"/>
                  </a:schemeClr>
                </a:solidFill>
              </a:rPr>
              <a:t> Platone scrive di non essere stato presente alla sua morte (ma in realtà probabilmente era presente), forse per alludere al fatto che le tematiche del dialogo sono più sue che di Socrate e che perciò il dialogo non è un resoconto fedele di quanto accaduto. </a:t>
            </a:r>
          </a:p>
          <a:p>
            <a:pPr>
              <a:buFont typeface="Wingdings" panose="05000000000000000000" pitchFamily="2" charset="2"/>
              <a:buChar char="ü"/>
            </a:pPr>
            <a:endParaRPr lang="it-IT" sz="2400" dirty="0">
              <a:solidFill>
                <a:schemeClr val="accent5">
                  <a:lumMod val="50000"/>
                </a:schemeClr>
              </a:solidFill>
            </a:endParaRPr>
          </a:p>
          <a:p>
            <a:pPr>
              <a:buFont typeface="Wingdings" panose="05000000000000000000" pitchFamily="2" charset="2"/>
              <a:buChar char="ü"/>
            </a:pPr>
            <a:r>
              <a:rPr lang="it-IT" sz="2400" dirty="0">
                <a:solidFill>
                  <a:schemeClr val="accent5">
                    <a:lumMod val="50000"/>
                  </a:schemeClr>
                </a:solidFill>
              </a:rPr>
              <a:t>Socrate e Platone sono gli unici ad avere dei </a:t>
            </a:r>
            <a:r>
              <a:rPr lang="it-IT" sz="2400" b="1" dirty="0">
                <a:solidFill>
                  <a:schemeClr val="accent5">
                    <a:lumMod val="50000"/>
                  </a:schemeClr>
                </a:solidFill>
              </a:rPr>
              <a:t>vestiti dai colori chiari</a:t>
            </a:r>
            <a:r>
              <a:rPr lang="it-IT" sz="2400" dirty="0">
                <a:solidFill>
                  <a:schemeClr val="accent5">
                    <a:lumMod val="50000"/>
                  </a:schemeClr>
                </a:solidFill>
              </a:rPr>
              <a:t>. Ciò richiama il legame tra i due filosofi.</a:t>
            </a:r>
          </a:p>
          <a:p>
            <a:pPr>
              <a:buFont typeface="Wingdings" panose="05000000000000000000" pitchFamily="2" charset="2"/>
              <a:buChar char="ü"/>
            </a:pPr>
            <a:endParaRPr lang="it-IT" sz="2400" dirty="0">
              <a:solidFill>
                <a:schemeClr val="accent5">
                  <a:lumMod val="50000"/>
                </a:schemeClr>
              </a:solidFill>
            </a:endParaRPr>
          </a:p>
          <a:p>
            <a:pPr>
              <a:buFont typeface="Wingdings" panose="05000000000000000000" pitchFamily="2" charset="2"/>
              <a:buChar char="ü"/>
            </a:pPr>
            <a:r>
              <a:rPr lang="it-IT" sz="2400" dirty="0">
                <a:solidFill>
                  <a:schemeClr val="accent5">
                    <a:lumMod val="50000"/>
                  </a:schemeClr>
                </a:solidFill>
              </a:rPr>
              <a:t>Le dodici figure che circondano Socrate richiamano i </a:t>
            </a:r>
            <a:r>
              <a:rPr lang="it-IT" sz="2400" b="1" dirty="0">
                <a:solidFill>
                  <a:schemeClr val="accent5">
                    <a:lumMod val="50000"/>
                  </a:schemeClr>
                </a:solidFill>
              </a:rPr>
              <a:t>dodici apostoli </a:t>
            </a:r>
            <a:r>
              <a:rPr lang="it-IT" sz="2400" dirty="0">
                <a:solidFill>
                  <a:schemeClr val="accent5">
                    <a:lumMod val="50000"/>
                  </a:schemeClr>
                </a:solidFill>
              </a:rPr>
              <a:t>istituendo un parallelo tra Socrate e Cristo.</a:t>
            </a:r>
          </a:p>
          <a:p>
            <a:pPr>
              <a:buFont typeface="Wingdings" panose="05000000000000000000" pitchFamily="2" charset="2"/>
              <a:buChar char="ü"/>
            </a:pPr>
            <a:endParaRPr lang="it-IT" sz="2400" dirty="0">
              <a:solidFill>
                <a:schemeClr val="accent5">
                  <a:lumMod val="50000"/>
                </a:schemeClr>
              </a:solidFill>
            </a:endParaRPr>
          </a:p>
          <a:p>
            <a:pPr>
              <a:buFont typeface="Wingdings" panose="05000000000000000000" pitchFamily="2" charset="2"/>
              <a:buChar char="ü"/>
            </a:pPr>
            <a:r>
              <a:rPr lang="it-IT" sz="2400" dirty="0">
                <a:solidFill>
                  <a:schemeClr val="accent5">
                    <a:lumMod val="50000"/>
                  </a:schemeClr>
                </a:solidFill>
              </a:rPr>
              <a:t>Nel quadro compaiono </a:t>
            </a:r>
            <a:r>
              <a:rPr lang="it-IT" sz="2400" b="1" dirty="0">
                <a:solidFill>
                  <a:schemeClr val="accent5">
                    <a:lumMod val="50000"/>
                  </a:schemeClr>
                </a:solidFill>
              </a:rPr>
              <a:t>due firme</a:t>
            </a:r>
            <a:r>
              <a:rPr lang="it-IT" sz="2400" dirty="0">
                <a:solidFill>
                  <a:schemeClr val="accent5">
                    <a:lumMod val="50000"/>
                  </a:schemeClr>
                </a:solidFill>
              </a:rPr>
              <a:t>: una con le iniziali, JL, sul sedile di Platone, per alludere al fatto che in qualche modo anche Platone ne è autore perché il dipinto è ispirato al suo dialogo </a:t>
            </a:r>
            <a:r>
              <a:rPr lang="it-IT" sz="2400" i="1" dirty="0">
                <a:solidFill>
                  <a:schemeClr val="accent5">
                    <a:lumMod val="50000"/>
                  </a:schemeClr>
                </a:solidFill>
              </a:rPr>
              <a:t>Fedone</a:t>
            </a:r>
            <a:r>
              <a:rPr lang="it-IT" sz="2400" dirty="0">
                <a:solidFill>
                  <a:schemeClr val="accent5">
                    <a:lumMod val="50000"/>
                  </a:schemeClr>
                </a:solidFill>
              </a:rPr>
              <a:t>. Un’altra firma, questa volta estesa, si trova sul sedile del discepolo Critone, che poggia la sua mano sulla coscia di Socrate; Critone ha le sembianze del pittore David stesso, che ha eseguito l’opera.</a:t>
            </a:r>
          </a:p>
          <a:p>
            <a:pPr marL="0" indent="0">
              <a:buNone/>
            </a:pPr>
            <a:endParaRPr lang="it-IT" dirty="0"/>
          </a:p>
        </p:txBody>
      </p:sp>
      <p:sp>
        <p:nvSpPr>
          <p:cNvPr id="5" name="CasellaDiTesto 4">
            <a:extLst>
              <a:ext uri="{FF2B5EF4-FFF2-40B4-BE49-F238E27FC236}">
                <a16:creationId xmlns:a16="http://schemas.microsoft.com/office/drawing/2014/main" id="{4602E2C8-1EC0-C707-AAB6-118945A16766}"/>
              </a:ext>
            </a:extLst>
          </p:cNvPr>
          <p:cNvSpPr txBox="1"/>
          <p:nvPr/>
        </p:nvSpPr>
        <p:spPr>
          <a:xfrm>
            <a:off x="2068497" y="462509"/>
            <a:ext cx="7981025" cy="738664"/>
          </a:xfrm>
          <a:prstGeom prst="rect">
            <a:avLst/>
          </a:prstGeom>
          <a:noFill/>
        </p:spPr>
        <p:txBody>
          <a:bodyPr wrap="square">
            <a:spAutoFit/>
          </a:bodyPr>
          <a:lstStyle/>
          <a:p>
            <a:r>
              <a:rPr lang="it-IT" sz="2400" b="1" i="1" dirty="0">
                <a:solidFill>
                  <a:schemeClr val="accent5">
                    <a:lumMod val="50000"/>
                  </a:schemeClr>
                </a:solidFill>
                <a:effectLst/>
                <a:latin typeface="+mn-lt"/>
              </a:rPr>
              <a:t>La morte di Socrate </a:t>
            </a:r>
            <a:r>
              <a:rPr lang="it-IT" sz="2400" b="1" i="0" dirty="0">
                <a:solidFill>
                  <a:schemeClr val="accent5">
                    <a:lumMod val="50000"/>
                  </a:schemeClr>
                </a:solidFill>
                <a:effectLst/>
                <a:latin typeface="+mn-lt"/>
              </a:rPr>
              <a:t>di Jacques-Louis David (1787) - Analisi</a:t>
            </a:r>
            <a:br>
              <a:rPr lang="it-IT" b="0" i="0" dirty="0">
                <a:solidFill>
                  <a:srgbClr val="0070C0"/>
                </a:solidFill>
                <a:effectLst/>
                <a:latin typeface="Libre Franklin" panose="020F0502020204030204" pitchFamily="2" charset="0"/>
              </a:rPr>
            </a:br>
            <a:endParaRPr lang="it-IT" dirty="0">
              <a:solidFill>
                <a:srgbClr val="0070C0"/>
              </a:solidFill>
            </a:endParaRPr>
          </a:p>
        </p:txBody>
      </p:sp>
    </p:spTree>
    <p:extLst>
      <p:ext uri="{BB962C8B-B14F-4D97-AF65-F5344CB8AC3E}">
        <p14:creationId xmlns:p14="http://schemas.microsoft.com/office/powerpoint/2010/main" val="1297253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5FC87-83D6-990E-16FD-65A2EEB7FD9E}"/>
              </a:ext>
            </a:extLst>
          </p:cNvPr>
          <p:cNvSpPr>
            <a:spLocks noGrp="1"/>
          </p:cNvSpPr>
          <p:nvPr>
            <p:ph type="title"/>
          </p:nvPr>
        </p:nvSpPr>
        <p:spPr/>
        <p:txBody>
          <a:bodyPr/>
          <a:lstStyle/>
          <a:p>
            <a:pPr algn="ctr"/>
            <a:r>
              <a:rPr lang="it-IT" b="1" dirty="0">
                <a:solidFill>
                  <a:srgbClr val="0070C0"/>
                </a:solidFill>
              </a:rPr>
              <a:t>Con Socrate finisce l’epoca tragica </a:t>
            </a:r>
            <a:br>
              <a:rPr lang="it-IT" b="1" dirty="0">
                <a:solidFill>
                  <a:srgbClr val="0070C0"/>
                </a:solidFill>
              </a:rPr>
            </a:br>
            <a:r>
              <a:rPr lang="it-IT" b="1" dirty="0">
                <a:solidFill>
                  <a:srgbClr val="0070C0"/>
                </a:solidFill>
              </a:rPr>
              <a:t>e si afferma l’ «uomo teoretico»</a:t>
            </a:r>
          </a:p>
        </p:txBody>
      </p:sp>
      <p:sp>
        <p:nvSpPr>
          <p:cNvPr id="3" name="Segnaposto contenuto 2">
            <a:extLst>
              <a:ext uri="{FF2B5EF4-FFF2-40B4-BE49-F238E27FC236}">
                <a16:creationId xmlns:a16="http://schemas.microsoft.com/office/drawing/2014/main" id="{695ED034-1E9B-A39C-B9E9-8A98127ACD21}"/>
              </a:ext>
            </a:extLst>
          </p:cNvPr>
          <p:cNvSpPr>
            <a:spLocks noGrp="1"/>
          </p:cNvSpPr>
          <p:nvPr>
            <p:ph idx="1"/>
          </p:nvPr>
        </p:nvSpPr>
        <p:spPr>
          <a:xfrm>
            <a:off x="838200" y="2210541"/>
            <a:ext cx="10515600" cy="3966422"/>
          </a:xfrm>
        </p:spPr>
        <p:txBody>
          <a:bodyPr>
            <a:normAutofit fontScale="70000" lnSpcReduction="20000"/>
          </a:bodyPr>
          <a:lstStyle/>
          <a:p>
            <a:pPr marL="0" indent="0">
              <a:lnSpc>
                <a:spcPct val="120000"/>
              </a:lnSpc>
              <a:buNone/>
            </a:pPr>
            <a:r>
              <a:rPr lang="it-IT" dirty="0">
                <a:solidFill>
                  <a:srgbClr val="292F40"/>
                </a:solidFill>
                <a:latin typeface="Lato" panose="020F0502020204030203" pitchFamily="34" charset="0"/>
              </a:rPr>
              <a:t>Con Socrate, viene negata la visione del mondo dionisiaca, che scorge il dramma della vita e della morte, e si afferma </a:t>
            </a:r>
            <a:r>
              <a:rPr lang="it-IT" dirty="0">
                <a:solidFill>
                  <a:schemeClr val="accent2">
                    <a:lumMod val="50000"/>
                  </a:schemeClr>
                </a:solidFill>
                <a:latin typeface="Lato" panose="020F0502020204030203" pitchFamily="34" charset="0"/>
              </a:rPr>
              <a:t>"l'uomo teoretico"</a:t>
            </a:r>
            <a:r>
              <a:rPr lang="it-IT" dirty="0">
                <a:solidFill>
                  <a:srgbClr val="292F40"/>
                </a:solidFill>
                <a:latin typeface="Lato" panose="020F0502020204030203" pitchFamily="34" charset="0"/>
              </a:rPr>
              <a:t>, ossia quello che </a:t>
            </a:r>
            <a:r>
              <a:rPr lang="it-IT" dirty="0">
                <a:solidFill>
                  <a:schemeClr val="accent2">
                    <a:lumMod val="50000"/>
                  </a:schemeClr>
                </a:solidFill>
                <a:latin typeface="Lato" panose="020F0502020204030203" pitchFamily="34" charset="0"/>
              </a:rPr>
              <a:t>"violenta la vita con la sferza dei suoi sillogismi»</a:t>
            </a:r>
            <a:r>
              <a:rPr lang="it-IT" dirty="0">
                <a:solidFill>
                  <a:srgbClr val="292F40"/>
                </a:solidFill>
                <a:latin typeface="Lato" panose="020F0502020204030203" pitchFamily="34" charset="0"/>
              </a:rPr>
              <a:t>. </a:t>
            </a:r>
          </a:p>
          <a:p>
            <a:pPr marL="0" indent="0">
              <a:lnSpc>
                <a:spcPct val="120000"/>
              </a:lnSpc>
              <a:buNone/>
            </a:pPr>
            <a:endParaRPr lang="it-IT" dirty="0">
              <a:solidFill>
                <a:srgbClr val="292F40"/>
              </a:solidFill>
              <a:latin typeface="Lato" panose="020F0502020204030203" pitchFamily="34" charset="0"/>
            </a:endParaRPr>
          </a:p>
          <a:p>
            <a:pPr marL="0" indent="0">
              <a:lnSpc>
                <a:spcPct val="120000"/>
              </a:lnSpc>
              <a:buNone/>
            </a:pPr>
            <a:r>
              <a:rPr lang="it-IT" dirty="0">
                <a:solidFill>
                  <a:srgbClr val="292F40"/>
                </a:solidFill>
                <a:latin typeface="Lato" panose="020F0502020204030203" pitchFamily="34" charset="0"/>
              </a:rPr>
              <a:t>Socrate è l’iniziatore di una filosofia che vuole rendere razionale ciò che è irrazionale. Esalta la conoscenza e sottopone tutto al dubbio, e con ciò fa perdere all’uomo il contatto con l’irrazionalità dell’essere</a:t>
            </a:r>
          </a:p>
          <a:p>
            <a:pPr marL="0" indent="0">
              <a:lnSpc>
                <a:spcPct val="120000"/>
              </a:lnSpc>
              <a:buNone/>
            </a:pPr>
            <a:endParaRPr lang="it-IT" dirty="0">
              <a:solidFill>
                <a:srgbClr val="292F40"/>
              </a:solidFill>
              <a:latin typeface="Lato" panose="020F0502020204030203" pitchFamily="34" charset="0"/>
            </a:endParaRPr>
          </a:p>
          <a:p>
            <a:pPr marL="0" indent="0">
              <a:lnSpc>
                <a:spcPct val="120000"/>
              </a:lnSpc>
              <a:buNone/>
            </a:pPr>
            <a:r>
              <a:rPr lang="it-IT" dirty="0">
                <a:solidFill>
                  <a:srgbClr val="292F40"/>
                </a:solidFill>
                <a:latin typeface="Lato" panose="020F0502020204030203" pitchFamily="34" charset="0"/>
              </a:rPr>
              <a:t>Con Socrate inizia la </a:t>
            </a:r>
            <a:r>
              <a:rPr lang="it-IT" b="1" dirty="0">
                <a:solidFill>
                  <a:srgbClr val="292F40"/>
                </a:solidFill>
                <a:latin typeface="Lato" panose="020F0502020204030203" pitchFamily="34" charset="0"/>
              </a:rPr>
              <a:t>decadenza</a:t>
            </a:r>
            <a:r>
              <a:rPr lang="it-IT" dirty="0">
                <a:solidFill>
                  <a:srgbClr val="292F40"/>
                </a:solidFill>
                <a:latin typeface="Lato" panose="020F0502020204030203" pitchFamily="34" charset="0"/>
              </a:rPr>
              <a:t> della cultura occidentale, che nega il mondo vero e la vita, basata sul principio del caos. Con Socrate muore la tragedia che accetta l’irrazionalità della vita e nasce la cultura in cui domina la ragione.</a:t>
            </a:r>
          </a:p>
          <a:p>
            <a:pPr marL="0" indent="0">
              <a:buNone/>
            </a:pPr>
            <a:endParaRPr lang="it-IT" dirty="0"/>
          </a:p>
          <a:p>
            <a:endParaRPr lang="it-IT" dirty="0"/>
          </a:p>
        </p:txBody>
      </p:sp>
      <p:sp>
        <p:nvSpPr>
          <p:cNvPr id="5" name="CasellaDiTesto 4">
            <a:extLst>
              <a:ext uri="{FF2B5EF4-FFF2-40B4-BE49-F238E27FC236}">
                <a16:creationId xmlns:a16="http://schemas.microsoft.com/office/drawing/2014/main" id="{4AC642F6-97F5-4DD1-95CA-70505E9972C1}"/>
              </a:ext>
            </a:extLst>
          </p:cNvPr>
          <p:cNvSpPr txBox="1"/>
          <p:nvPr/>
        </p:nvSpPr>
        <p:spPr>
          <a:xfrm>
            <a:off x="3047260" y="2969554"/>
            <a:ext cx="6094520" cy="369332"/>
          </a:xfrm>
          <a:prstGeom prst="rect">
            <a:avLst/>
          </a:prstGeom>
          <a:noFill/>
        </p:spPr>
        <p:txBody>
          <a:bodyPr wrap="square">
            <a:spAutoFit/>
          </a:bodyPr>
          <a:lstStyle/>
          <a:p>
            <a:endParaRPr lang="it-IT" dirty="0"/>
          </a:p>
        </p:txBody>
      </p:sp>
    </p:spTree>
    <p:extLst>
      <p:ext uri="{BB962C8B-B14F-4D97-AF65-F5344CB8AC3E}">
        <p14:creationId xmlns:p14="http://schemas.microsoft.com/office/powerpoint/2010/main" val="278822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BBC9BF-C937-1992-F21C-4C93B22C559F}"/>
              </a:ext>
            </a:extLst>
          </p:cNvPr>
          <p:cNvSpPr>
            <a:spLocks noGrp="1"/>
          </p:cNvSpPr>
          <p:nvPr>
            <p:ph type="title"/>
          </p:nvPr>
        </p:nvSpPr>
        <p:spPr/>
        <p:txBody>
          <a:bodyPr/>
          <a:lstStyle/>
          <a:p>
            <a:pPr algn="ctr"/>
            <a:r>
              <a:rPr lang="it-IT" dirty="0"/>
              <a:t> </a:t>
            </a:r>
            <a:r>
              <a:rPr lang="it-IT" b="1" dirty="0">
                <a:solidFill>
                  <a:srgbClr val="0070C0"/>
                </a:solidFill>
              </a:rPr>
              <a:t>Socrate progenitore dell’uomo teoretico</a:t>
            </a:r>
          </a:p>
        </p:txBody>
      </p:sp>
      <p:sp>
        <p:nvSpPr>
          <p:cNvPr id="3" name="Segnaposto contenuto 2">
            <a:extLst>
              <a:ext uri="{FF2B5EF4-FFF2-40B4-BE49-F238E27FC236}">
                <a16:creationId xmlns:a16="http://schemas.microsoft.com/office/drawing/2014/main" id="{7033B600-FF62-77AA-C931-14FDDF9CFC7A}"/>
              </a:ext>
            </a:extLst>
          </p:cNvPr>
          <p:cNvSpPr>
            <a:spLocks noGrp="1"/>
          </p:cNvSpPr>
          <p:nvPr>
            <p:ph idx="1"/>
          </p:nvPr>
        </p:nvSpPr>
        <p:spPr/>
        <p:txBody>
          <a:bodyPr>
            <a:normAutofit fontScale="92500" lnSpcReduction="10000"/>
          </a:bodyPr>
          <a:lstStyle/>
          <a:p>
            <a:pPr marL="0" indent="0">
              <a:buNone/>
            </a:pPr>
            <a:endParaRPr lang="it-IT" dirty="0"/>
          </a:p>
          <a:p>
            <a:pPr marL="0" indent="0">
              <a:buNone/>
            </a:pPr>
            <a:r>
              <a:rPr lang="it-IT" dirty="0"/>
              <a:t>«Conosci te stesso» è l’antico motto che Socrate fa proprio. L’uomo deve perseguire il sapere. Deve dubitare, interrogarsi sulle proprie convinzioni e giustificarle.</a:t>
            </a:r>
          </a:p>
          <a:p>
            <a:pPr marL="0" indent="0">
              <a:buNone/>
            </a:pPr>
            <a:endParaRPr lang="it-IT" dirty="0"/>
          </a:p>
          <a:p>
            <a:pPr marL="0" indent="0">
              <a:buNone/>
            </a:pPr>
            <a:r>
              <a:rPr lang="it-IT" dirty="0"/>
              <a:t>Per Socrate l’uomo buono, l’uomo virtuoso, è quello che conosce, che possiede il vero sapere e sa riflettere razionalmente su ciò che fa. Il male infatti si commette solo per ignoranza.</a:t>
            </a:r>
          </a:p>
          <a:p>
            <a:pPr marL="0" indent="0">
              <a:buNone/>
            </a:pPr>
            <a:endParaRPr lang="it-IT" dirty="0"/>
          </a:p>
          <a:p>
            <a:pPr marL="0" indent="0">
              <a:buNone/>
            </a:pPr>
            <a:r>
              <a:rPr lang="it-IT" dirty="0"/>
              <a:t>Conoscere il bene, e attuarlo anche a costo della propria vita, è la nostra vera felicità. </a:t>
            </a:r>
          </a:p>
          <a:p>
            <a:pPr marL="0" indent="0">
              <a:buNone/>
            </a:pPr>
            <a:endParaRPr lang="it-IT" dirty="0"/>
          </a:p>
        </p:txBody>
      </p:sp>
    </p:spTree>
    <p:extLst>
      <p:ext uri="{BB962C8B-B14F-4D97-AF65-F5344CB8AC3E}">
        <p14:creationId xmlns:p14="http://schemas.microsoft.com/office/powerpoint/2010/main" val="3004423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245268-3354-B81D-E3F8-25FA6F06F60B}"/>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C004542C-5EBE-193F-C1E5-7A75E1231A96}"/>
              </a:ext>
            </a:extLst>
          </p:cNvPr>
          <p:cNvSpPr>
            <a:spLocks noGrp="1"/>
          </p:cNvSpPr>
          <p:nvPr>
            <p:ph idx="1"/>
          </p:nvPr>
        </p:nvSpPr>
        <p:spPr/>
        <p:txBody>
          <a:bodyPr/>
          <a:lstStyle/>
          <a:p>
            <a:pPr marL="0" indent="0">
              <a:lnSpc>
                <a:spcPct val="150000"/>
              </a:lnSpc>
              <a:buNone/>
            </a:pPr>
            <a:r>
              <a:rPr lang="it-IT" b="0" i="0" dirty="0">
                <a:solidFill>
                  <a:schemeClr val="accent2">
                    <a:lumMod val="50000"/>
                  </a:schemeClr>
                </a:solidFill>
                <a:effectLst/>
                <a:latin typeface="Gentium Book Basic"/>
              </a:rPr>
              <a:t>«Tutto il nostro mondo attuale […] riconosce come ideale l’uomo teoretico che, armato delle supreme forze della conoscenza, lavora al servizio della scienza: il suo progenitore e il suo prototipo è Socrate.»</a:t>
            </a:r>
          </a:p>
          <a:p>
            <a:pPr marL="0" indent="0">
              <a:lnSpc>
                <a:spcPct val="150000"/>
              </a:lnSpc>
              <a:buNone/>
            </a:pPr>
            <a:endParaRPr lang="it-IT" dirty="0">
              <a:solidFill>
                <a:schemeClr val="accent2">
                  <a:lumMod val="50000"/>
                </a:schemeClr>
              </a:solidFill>
              <a:latin typeface="Gentium Book Basic"/>
            </a:endParaRPr>
          </a:p>
          <a:p>
            <a:pPr marL="0" indent="0" algn="r">
              <a:lnSpc>
                <a:spcPct val="150000"/>
              </a:lnSpc>
              <a:buNone/>
            </a:pPr>
            <a:r>
              <a:rPr lang="it-IT" dirty="0">
                <a:latin typeface="Gentium Book Basic"/>
              </a:rPr>
              <a:t>Nietzsche</a:t>
            </a:r>
            <a:endParaRPr lang="it-IT" dirty="0"/>
          </a:p>
        </p:txBody>
      </p:sp>
    </p:spTree>
    <p:extLst>
      <p:ext uri="{BB962C8B-B14F-4D97-AF65-F5344CB8AC3E}">
        <p14:creationId xmlns:p14="http://schemas.microsoft.com/office/powerpoint/2010/main" val="3016741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6CCC8C-8452-BE39-B2DA-52525BEAB991}"/>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2DB3E24E-221D-567E-A251-2CC83DF27455}"/>
              </a:ext>
            </a:extLst>
          </p:cNvPr>
          <p:cNvSpPr>
            <a:spLocks noGrp="1"/>
          </p:cNvSpPr>
          <p:nvPr>
            <p:ph idx="1"/>
          </p:nvPr>
        </p:nvSpPr>
        <p:spPr>
          <a:xfrm>
            <a:off x="838200" y="2251753"/>
            <a:ext cx="10515600" cy="4351338"/>
          </a:xfrm>
        </p:spPr>
        <p:txBody>
          <a:bodyPr/>
          <a:lstStyle/>
          <a:p>
            <a:pPr marL="0" indent="0">
              <a:lnSpc>
                <a:spcPct val="150000"/>
              </a:lnSpc>
              <a:buNone/>
            </a:pPr>
            <a:r>
              <a:rPr lang="it-IT" sz="2400" dirty="0">
                <a:solidFill>
                  <a:schemeClr val="accent2">
                    <a:lumMod val="50000"/>
                  </a:schemeClr>
                </a:solidFill>
                <a:latin typeface="Open Sans" panose="020B0606030504020204" pitchFamily="34" charset="0"/>
              </a:rPr>
              <a:t>“La filosofia fino ad oggi  è stata solo menzogna, il vero pensiero  è un’altra cosa, ha un’altra funzione, che non è quella teoretica od etica, gnoseologica o logica, bensì quella pulsionale dell’essere umano  in quanto essere libero, creativo, ardente, imprevedibile, vitale  e  signore di se stesso.” </a:t>
            </a:r>
          </a:p>
          <a:p>
            <a:pPr marL="0" indent="0" algn="r">
              <a:lnSpc>
                <a:spcPct val="150000"/>
              </a:lnSpc>
              <a:buNone/>
            </a:pPr>
            <a:r>
              <a:rPr lang="it-IT" sz="2400" dirty="0">
                <a:latin typeface="Open Sans" panose="020B0606030504020204" pitchFamily="34" charset="0"/>
              </a:rPr>
              <a:t>Nietzsche</a:t>
            </a:r>
            <a:endParaRPr lang="it-IT" sz="2400" dirty="0"/>
          </a:p>
          <a:p>
            <a:pPr marL="0" indent="0">
              <a:buNone/>
            </a:pPr>
            <a:endParaRPr lang="it-IT" dirty="0"/>
          </a:p>
        </p:txBody>
      </p:sp>
      <p:sp>
        <p:nvSpPr>
          <p:cNvPr id="4" name="Segnaposto contenuto 2">
            <a:extLst>
              <a:ext uri="{FF2B5EF4-FFF2-40B4-BE49-F238E27FC236}">
                <a16:creationId xmlns:a16="http://schemas.microsoft.com/office/drawing/2014/main" id="{8A2C288B-D4C9-E966-C16B-3C83C4615BFD}"/>
              </a:ext>
            </a:extLst>
          </p:cNvPr>
          <p:cNvSpPr txBox="1">
            <a:spLocks/>
          </p:cNvSpPr>
          <p:nvPr/>
        </p:nvSpPr>
        <p:spPr>
          <a:xfrm>
            <a:off x="502698" y="863369"/>
            <a:ext cx="11186604" cy="82731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it-IT" sz="12800" b="1" dirty="0">
                <a:solidFill>
                  <a:srgbClr val="0070C0"/>
                </a:solidFill>
                <a:latin typeface="+mj-lt"/>
                <a:ea typeface="+mj-ea"/>
                <a:cs typeface="+mj-cs"/>
              </a:rPr>
              <a:t>La decadenza, da Socrate fino all’epoca di Nietzsche</a:t>
            </a:r>
          </a:p>
          <a:p>
            <a:pPr marL="0" indent="0" algn="r">
              <a:lnSpc>
                <a:spcPct val="150000"/>
              </a:lnSpc>
              <a:buFont typeface="Arial" panose="020B0604020202020204" pitchFamily="34" charset="0"/>
              <a:buNone/>
            </a:pPr>
            <a:endParaRPr lang="it-IT" sz="2400" dirty="0"/>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2753881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6A65FF-5034-0318-8383-95DD84774550}"/>
              </a:ext>
            </a:extLst>
          </p:cNvPr>
          <p:cNvSpPr>
            <a:spLocks noGrp="1"/>
          </p:cNvSpPr>
          <p:nvPr>
            <p:ph type="title"/>
          </p:nvPr>
        </p:nvSpPr>
        <p:spPr/>
        <p:txBody>
          <a:bodyPr/>
          <a:lstStyle/>
          <a:p>
            <a:r>
              <a:rPr lang="it-IT" dirty="0"/>
              <a:t> </a:t>
            </a:r>
          </a:p>
        </p:txBody>
      </p:sp>
      <p:sp>
        <p:nvSpPr>
          <p:cNvPr id="10" name="Segnaposto contenuto 9">
            <a:extLst>
              <a:ext uri="{FF2B5EF4-FFF2-40B4-BE49-F238E27FC236}">
                <a16:creationId xmlns:a16="http://schemas.microsoft.com/office/drawing/2014/main" id="{7E3F217D-92D6-EB8C-C91A-EDDAEE826627}"/>
              </a:ext>
            </a:extLst>
          </p:cNvPr>
          <p:cNvSpPr>
            <a:spLocks noGrp="1"/>
          </p:cNvSpPr>
          <p:nvPr>
            <p:ph idx="1"/>
          </p:nvPr>
        </p:nvSpPr>
        <p:spPr>
          <a:xfrm>
            <a:off x="9117367" y="365126"/>
            <a:ext cx="2236433" cy="6115904"/>
          </a:xfrm>
        </p:spPr>
        <p:txBody>
          <a:bodyPr>
            <a:normAutofit fontScale="55000" lnSpcReduction="20000"/>
          </a:bodyPr>
          <a:lstStyle/>
          <a:p>
            <a:pPr marL="0" indent="0">
              <a:lnSpc>
                <a:spcPct val="170000"/>
              </a:lnSpc>
              <a:buNone/>
            </a:pPr>
            <a:r>
              <a:rPr lang="it-IT" dirty="0">
                <a:latin typeface="Abadi Extra Light" panose="020B0204020104020204" pitchFamily="34" charset="0"/>
              </a:rPr>
              <a:t>La lettura dell’evoluzione della civiltà occidentale che dà Nietzsche. </a:t>
            </a:r>
          </a:p>
          <a:p>
            <a:pPr marL="0" indent="0">
              <a:lnSpc>
                <a:spcPct val="170000"/>
              </a:lnSpc>
              <a:buNone/>
            </a:pPr>
            <a:endParaRPr lang="it-IT" dirty="0">
              <a:latin typeface="Abadi Extra Light" panose="020B0204020104020204" pitchFamily="34" charset="0"/>
            </a:endParaRPr>
          </a:p>
          <a:p>
            <a:pPr marL="0" indent="0">
              <a:lnSpc>
                <a:spcPct val="170000"/>
              </a:lnSpc>
              <a:buNone/>
            </a:pPr>
            <a:r>
              <a:rPr lang="it-IT" dirty="0">
                <a:latin typeface="Abadi Extra Light" panose="020B0204020104020204" pitchFamily="34" charset="0"/>
              </a:rPr>
              <a:t>Solitamente viene vista come un’evoluzione positiva, che porta al </a:t>
            </a:r>
            <a:r>
              <a:rPr lang="it-IT" b="1" dirty="0">
                <a:latin typeface="Abadi Extra Light" panose="020B0204020104020204" pitchFamily="34" charset="0"/>
              </a:rPr>
              <a:t>progresso</a:t>
            </a:r>
            <a:r>
              <a:rPr lang="it-IT" dirty="0">
                <a:latin typeface="Abadi Extra Light" panose="020B0204020104020204" pitchFamily="34" charset="0"/>
              </a:rPr>
              <a:t> a partire dall’imporsi della razionalità con Socrate. </a:t>
            </a:r>
          </a:p>
          <a:p>
            <a:pPr marL="0" indent="0">
              <a:lnSpc>
                <a:spcPct val="170000"/>
              </a:lnSpc>
              <a:buNone/>
            </a:pPr>
            <a:endParaRPr lang="it-IT" dirty="0">
              <a:latin typeface="Abadi Extra Light" panose="020B0204020104020204" pitchFamily="34" charset="0"/>
            </a:endParaRPr>
          </a:p>
          <a:p>
            <a:pPr marL="0" indent="0">
              <a:lnSpc>
                <a:spcPct val="170000"/>
              </a:lnSpc>
              <a:buNone/>
            </a:pPr>
            <a:r>
              <a:rPr lang="it-IT" dirty="0">
                <a:latin typeface="Abadi Extra Light" panose="020B0204020104020204" pitchFamily="34" charset="0"/>
              </a:rPr>
              <a:t>Per Nietzsche è invece una forma di </a:t>
            </a:r>
            <a:r>
              <a:rPr lang="it-IT" b="1" dirty="0">
                <a:latin typeface="Abadi Extra Light" panose="020B0204020104020204" pitchFamily="34" charset="0"/>
              </a:rPr>
              <a:t>decadenza</a:t>
            </a:r>
            <a:r>
              <a:rPr lang="it-IT" dirty="0">
                <a:latin typeface="Abadi Extra Light" panose="020B0204020104020204" pitchFamily="34" charset="0"/>
              </a:rPr>
              <a:t> rispetto alla perfezione della Grecia presocratica.</a:t>
            </a:r>
          </a:p>
        </p:txBody>
      </p:sp>
      <p:pic>
        <p:nvPicPr>
          <p:cNvPr id="14" name="Immagine 13">
            <a:extLst>
              <a:ext uri="{FF2B5EF4-FFF2-40B4-BE49-F238E27FC236}">
                <a16:creationId xmlns:a16="http://schemas.microsoft.com/office/drawing/2014/main" id="{9BDC6076-5244-CF4C-D9F2-B890D3DCAA82}"/>
              </a:ext>
            </a:extLst>
          </p:cNvPr>
          <p:cNvPicPr>
            <a:picLocks noChangeAspect="1"/>
          </p:cNvPicPr>
          <p:nvPr/>
        </p:nvPicPr>
        <p:blipFill>
          <a:blip r:embed="rId2"/>
          <a:stretch>
            <a:fillRect/>
          </a:stretch>
        </p:blipFill>
        <p:spPr>
          <a:xfrm>
            <a:off x="2056985" y="365125"/>
            <a:ext cx="5944430" cy="6115904"/>
          </a:xfrm>
          <a:prstGeom prst="rect">
            <a:avLst/>
          </a:prstGeom>
          <a:ln>
            <a:solidFill>
              <a:schemeClr val="tx1"/>
            </a:solidFill>
          </a:ln>
        </p:spPr>
      </p:pic>
      <p:cxnSp>
        <p:nvCxnSpPr>
          <p:cNvPr id="4" name="Connecteur droit avec flèche 3">
            <a:extLst>
              <a:ext uri="{FF2B5EF4-FFF2-40B4-BE49-F238E27FC236}">
                <a16:creationId xmlns:a16="http://schemas.microsoft.com/office/drawing/2014/main" id="{E304A797-02D7-8BA5-E15F-51B74ADB4318}"/>
              </a:ext>
            </a:extLst>
          </p:cNvPr>
          <p:cNvCxnSpPr/>
          <p:nvPr/>
        </p:nvCxnSpPr>
        <p:spPr>
          <a:xfrm flipH="1" flipV="1">
            <a:off x="7838983" y="2041864"/>
            <a:ext cx="1278384" cy="1216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A42D9000-0EB9-5871-9BD8-D88F6C914FC0}"/>
              </a:ext>
            </a:extLst>
          </p:cNvPr>
          <p:cNvCxnSpPr>
            <a:cxnSpLocks/>
          </p:cNvCxnSpPr>
          <p:nvPr/>
        </p:nvCxnSpPr>
        <p:spPr>
          <a:xfrm flipH="1" flipV="1">
            <a:off x="7723573" y="4749553"/>
            <a:ext cx="1393794" cy="461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924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23A544-C790-BE18-686E-BD1436DE10A6}"/>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8B928CA9-A7D5-BD80-8DEE-4754D056F309}"/>
              </a:ext>
            </a:extLst>
          </p:cNvPr>
          <p:cNvSpPr>
            <a:spLocks noGrp="1"/>
          </p:cNvSpPr>
          <p:nvPr>
            <p:ph idx="1"/>
          </p:nvPr>
        </p:nvSpPr>
        <p:spPr>
          <a:xfrm>
            <a:off x="346229" y="1825625"/>
            <a:ext cx="11007571" cy="4351338"/>
          </a:xfrm>
        </p:spPr>
        <p:txBody>
          <a:bodyPr>
            <a:normAutofit fontScale="85000" lnSpcReduction="20000"/>
          </a:bodyPr>
          <a:lstStyle/>
          <a:p>
            <a:pPr marL="670560" indent="0" algn="just">
              <a:lnSpc>
                <a:spcPct val="115000"/>
              </a:lnSpc>
              <a:spcBef>
                <a:spcPts val="200"/>
              </a:spcBef>
              <a:spcAft>
                <a:spcPts val="1000"/>
              </a:spcAft>
              <a:buNone/>
            </a:pPr>
            <a:r>
              <a:rPr lang="it-IT" sz="2600" dirty="0"/>
              <a:t>Sempre alla mentalità socratica, che introduce una visione razionale e un ordine nel mondo, va connesso l’eccesso di considerazione di cui gode la Storia all’epoca di Nietzsche. L’Ottocento è infatti l’epoca in cui prevale una corrente culturale che prende il nome di </a:t>
            </a:r>
            <a:r>
              <a:rPr lang="it-IT" sz="2600" b="1" dirty="0"/>
              <a:t>storicismo</a:t>
            </a:r>
            <a:r>
              <a:rPr lang="it-IT" sz="2600" dirty="0"/>
              <a:t>, secondo la quale la realtà è storia, ha un ordine e un senso che si comprendono alla luce del suo sviluppo (Hegel). </a:t>
            </a:r>
          </a:p>
          <a:p>
            <a:pPr marL="670560" indent="0" algn="just">
              <a:lnSpc>
                <a:spcPct val="115000"/>
              </a:lnSpc>
              <a:spcBef>
                <a:spcPts val="200"/>
              </a:spcBef>
              <a:spcAft>
                <a:spcPts val="1000"/>
              </a:spcAft>
              <a:buNone/>
            </a:pPr>
            <a:endParaRPr lang="it-IT" sz="2600" dirty="0"/>
          </a:p>
          <a:p>
            <a:pPr marL="670560" indent="0" algn="just">
              <a:lnSpc>
                <a:spcPct val="115000"/>
              </a:lnSpc>
              <a:spcBef>
                <a:spcPts val="200"/>
              </a:spcBef>
              <a:spcAft>
                <a:spcPts val="1000"/>
              </a:spcAft>
              <a:buNone/>
            </a:pPr>
            <a:r>
              <a:rPr lang="it-IT" sz="2600" dirty="0"/>
              <a:t>Nietzsche – il filosofo che esalta la vita – rifiuta le visioni storicistiche perché condizionano e limitano la vita e la libertà dell'uomo. Per vivere felicemente il presente occorre saper dimenticare il passato. Essere troppo legati al passato, e cioè pensare che il presente sia predeterminato dalle tendenze storiche in atto nel presente, soffoca la vita, la creatività e l'apertura al nuovo e all'imprevedibile.</a:t>
            </a:r>
          </a:p>
          <a:p>
            <a:pPr marL="0" indent="0">
              <a:buNone/>
            </a:pPr>
            <a:endParaRPr lang="it-IT" dirty="0"/>
          </a:p>
        </p:txBody>
      </p:sp>
      <p:sp>
        <p:nvSpPr>
          <p:cNvPr id="4" name="Titolo 1">
            <a:extLst>
              <a:ext uri="{FF2B5EF4-FFF2-40B4-BE49-F238E27FC236}">
                <a16:creationId xmlns:a16="http://schemas.microsoft.com/office/drawing/2014/main" id="{DFFFFDBB-2C2B-EBCD-A178-8F27E697BFA2}"/>
              </a:ext>
            </a:extLst>
          </p:cNvPr>
          <p:cNvSpPr txBox="1">
            <a:spLocks/>
          </p:cNvSpPr>
          <p:nvPr/>
        </p:nvSpPr>
        <p:spPr>
          <a:xfrm>
            <a:off x="990600" y="365126"/>
            <a:ext cx="10363200" cy="63805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 </a:t>
            </a:r>
            <a:r>
              <a:rPr lang="it-IT" b="1" dirty="0">
                <a:solidFill>
                  <a:srgbClr val="0070C0"/>
                </a:solidFill>
                <a:latin typeface="Abadi Extra Light" panose="020B0204020104020204" pitchFamily="34" charset="0"/>
              </a:rPr>
              <a:t>La critica all’eccesso di senso storico</a:t>
            </a:r>
          </a:p>
        </p:txBody>
      </p:sp>
      <p:sp>
        <p:nvSpPr>
          <p:cNvPr id="7" name="Segnaposto contenuto 2">
            <a:extLst>
              <a:ext uri="{FF2B5EF4-FFF2-40B4-BE49-F238E27FC236}">
                <a16:creationId xmlns:a16="http://schemas.microsoft.com/office/drawing/2014/main" id="{9EEA1A95-396A-2A84-CAE3-ECFDAEA63B0C}"/>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 </a:t>
            </a:r>
          </a:p>
        </p:txBody>
      </p:sp>
    </p:spTree>
    <p:extLst>
      <p:ext uri="{BB962C8B-B14F-4D97-AF65-F5344CB8AC3E}">
        <p14:creationId xmlns:p14="http://schemas.microsoft.com/office/powerpoint/2010/main" val="1225214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B80DF-8189-8CED-668E-2EF4278878A3}"/>
              </a:ext>
            </a:extLst>
          </p:cNvPr>
          <p:cNvSpPr>
            <a:spLocks noGrp="1"/>
          </p:cNvSpPr>
          <p:nvPr>
            <p:ph type="title"/>
          </p:nvPr>
        </p:nvSpPr>
        <p:spPr/>
        <p:txBody>
          <a:bodyPr>
            <a:normAutofit/>
          </a:bodyPr>
          <a:lstStyle/>
          <a:p>
            <a:pPr algn="ctr"/>
            <a:r>
              <a:rPr lang="it-IT" sz="3600" dirty="0"/>
              <a:t>La storia è utile se accende la nostra vitalità e dannosa se la mortifica. Come scrive Goethe:</a:t>
            </a:r>
          </a:p>
        </p:txBody>
      </p:sp>
      <p:sp>
        <p:nvSpPr>
          <p:cNvPr id="3" name="Espace réservé du contenu 2">
            <a:extLst>
              <a:ext uri="{FF2B5EF4-FFF2-40B4-BE49-F238E27FC236}">
                <a16:creationId xmlns:a16="http://schemas.microsoft.com/office/drawing/2014/main" id="{BE46C191-B06C-DEEE-7F6C-208D3EB96076}"/>
              </a:ext>
            </a:extLst>
          </p:cNvPr>
          <p:cNvSpPr>
            <a:spLocks noGrp="1"/>
          </p:cNvSpPr>
          <p:nvPr>
            <p:ph idx="1"/>
          </p:nvPr>
        </p:nvSpPr>
        <p:spPr/>
        <p:txBody>
          <a:bodyPr/>
          <a:lstStyle/>
          <a:p>
            <a:pPr marL="0" indent="0">
              <a:buNone/>
            </a:pPr>
            <a:endParaRPr lang="it-IT" sz="3200" dirty="0">
              <a:solidFill>
                <a:schemeClr val="accent2">
                  <a:lumMod val="50000"/>
                </a:schemeClr>
              </a:solidFill>
            </a:endParaRPr>
          </a:p>
          <a:p>
            <a:pPr marL="0" indent="0">
              <a:buNone/>
            </a:pPr>
            <a:endParaRPr lang="it-IT" sz="3200" dirty="0">
              <a:solidFill>
                <a:schemeClr val="accent2">
                  <a:lumMod val="50000"/>
                </a:schemeClr>
              </a:solidFill>
            </a:endParaRPr>
          </a:p>
          <a:p>
            <a:pPr marL="0" indent="0">
              <a:buNone/>
            </a:pPr>
            <a:r>
              <a:rPr lang="it-IT" sz="4000" dirty="0">
                <a:solidFill>
                  <a:schemeClr val="accent2">
                    <a:lumMod val="50000"/>
                  </a:schemeClr>
                </a:solidFill>
              </a:rPr>
              <a:t>«Del resto mi è odioso tutto ciò che mi istruisce soltanto, senza accrescere o vivificare immediatamente la mia attività.»</a:t>
            </a:r>
          </a:p>
          <a:p>
            <a:pPr marL="0" indent="0" algn="r">
              <a:buNone/>
            </a:pPr>
            <a:r>
              <a:rPr lang="it-IT" dirty="0"/>
              <a:t>Goethe</a:t>
            </a:r>
          </a:p>
        </p:txBody>
      </p:sp>
    </p:spTree>
    <p:extLst>
      <p:ext uri="{BB962C8B-B14F-4D97-AF65-F5344CB8AC3E}">
        <p14:creationId xmlns:p14="http://schemas.microsoft.com/office/powerpoint/2010/main" val="2444125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23A544-C790-BE18-686E-BD1436DE10A6}"/>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8B928CA9-A7D5-BD80-8DEE-4754D056F309}"/>
              </a:ext>
            </a:extLst>
          </p:cNvPr>
          <p:cNvSpPr>
            <a:spLocks noGrp="1"/>
          </p:cNvSpPr>
          <p:nvPr>
            <p:ph idx="1"/>
          </p:nvPr>
        </p:nvSpPr>
        <p:spPr/>
        <p:txBody>
          <a:bodyPr/>
          <a:lstStyle/>
          <a:p>
            <a:pPr marL="0" indent="0">
              <a:buNone/>
            </a:pPr>
            <a:r>
              <a:rPr lang="it-IT" dirty="0"/>
              <a:t> </a:t>
            </a:r>
          </a:p>
        </p:txBody>
      </p:sp>
      <p:pic>
        <p:nvPicPr>
          <p:cNvPr id="5" name="Immagine 4">
            <a:extLst>
              <a:ext uri="{FF2B5EF4-FFF2-40B4-BE49-F238E27FC236}">
                <a16:creationId xmlns:a16="http://schemas.microsoft.com/office/drawing/2014/main" id="{AC6F0680-70C8-99E3-941C-9C076DCCAD72}"/>
              </a:ext>
            </a:extLst>
          </p:cNvPr>
          <p:cNvPicPr>
            <a:picLocks noChangeAspect="1"/>
          </p:cNvPicPr>
          <p:nvPr/>
        </p:nvPicPr>
        <p:blipFill>
          <a:blip r:embed="rId2"/>
          <a:stretch>
            <a:fillRect/>
          </a:stretch>
        </p:blipFill>
        <p:spPr>
          <a:xfrm>
            <a:off x="838200" y="1825625"/>
            <a:ext cx="10741816" cy="4579242"/>
          </a:xfrm>
          <a:prstGeom prst="rect">
            <a:avLst/>
          </a:prstGeom>
        </p:spPr>
      </p:pic>
      <p:sp>
        <p:nvSpPr>
          <p:cNvPr id="4" name="Titolo 1">
            <a:extLst>
              <a:ext uri="{FF2B5EF4-FFF2-40B4-BE49-F238E27FC236}">
                <a16:creationId xmlns:a16="http://schemas.microsoft.com/office/drawing/2014/main" id="{DFFFFDBB-2C2B-EBCD-A178-8F27E697BFA2}"/>
              </a:ext>
            </a:extLst>
          </p:cNvPr>
          <p:cNvSpPr txBox="1">
            <a:spLocks/>
          </p:cNvSpPr>
          <p:nvPr/>
        </p:nvSpPr>
        <p:spPr>
          <a:xfrm>
            <a:off x="838200" y="365126"/>
            <a:ext cx="10515600" cy="63805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              </a:t>
            </a:r>
            <a:r>
              <a:rPr lang="it-IT" b="1" dirty="0">
                <a:solidFill>
                  <a:srgbClr val="0070C0"/>
                </a:solidFill>
              </a:rPr>
              <a:t>La critica all’eccesso di senso storico</a:t>
            </a:r>
          </a:p>
        </p:txBody>
      </p:sp>
    </p:spTree>
    <p:extLst>
      <p:ext uri="{BB962C8B-B14F-4D97-AF65-F5344CB8AC3E}">
        <p14:creationId xmlns:p14="http://schemas.microsoft.com/office/powerpoint/2010/main" val="2971195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694155-3A9E-9C74-41DE-4684527C8875}"/>
              </a:ext>
            </a:extLst>
          </p:cNvPr>
          <p:cNvSpPr>
            <a:spLocks noGrp="1"/>
          </p:cNvSpPr>
          <p:nvPr>
            <p:ph type="title"/>
          </p:nvPr>
        </p:nvSpPr>
        <p:spPr/>
        <p:txBody>
          <a:bodyPr>
            <a:normAutofit/>
          </a:bodyPr>
          <a:lstStyle/>
          <a:p>
            <a:pPr algn="ctr"/>
            <a:r>
              <a:rPr lang="it-IT" b="1" dirty="0">
                <a:solidFill>
                  <a:srgbClr val="0070C0"/>
                </a:solidFill>
              </a:rPr>
              <a:t>La nuova fase illuministica che inizia con </a:t>
            </a:r>
            <a:r>
              <a:rPr lang="it-IT" b="1" i="1" dirty="0">
                <a:solidFill>
                  <a:srgbClr val="0070C0"/>
                </a:solidFill>
              </a:rPr>
              <a:t>Umano troppo umano </a:t>
            </a:r>
            <a:r>
              <a:rPr lang="it-IT" b="1" dirty="0">
                <a:solidFill>
                  <a:srgbClr val="0070C0"/>
                </a:solidFill>
              </a:rPr>
              <a:t>(1878-80) </a:t>
            </a:r>
          </a:p>
        </p:txBody>
      </p:sp>
      <p:sp>
        <p:nvSpPr>
          <p:cNvPr id="3" name="Segnaposto contenuto 2">
            <a:extLst>
              <a:ext uri="{FF2B5EF4-FFF2-40B4-BE49-F238E27FC236}">
                <a16:creationId xmlns:a16="http://schemas.microsoft.com/office/drawing/2014/main" id="{33EEE447-8C11-D196-6F18-564B936092F7}"/>
              </a:ext>
            </a:extLst>
          </p:cNvPr>
          <p:cNvSpPr>
            <a:spLocks noGrp="1"/>
          </p:cNvSpPr>
          <p:nvPr>
            <p:ph idx="1"/>
          </p:nvPr>
        </p:nvSpPr>
        <p:spPr/>
        <p:txBody>
          <a:bodyPr/>
          <a:lstStyle/>
          <a:p>
            <a:pPr marL="0" indent="0">
              <a:buNone/>
            </a:pPr>
            <a:endParaRPr lang="it-IT" sz="1800" dirty="0">
              <a:solidFill>
                <a:srgbClr val="984806"/>
              </a:solidFill>
              <a:effectLst/>
              <a:latin typeface="Ebrima" panose="02000000000000000000" pitchFamily="2" charset="0"/>
              <a:ea typeface="Calibri" panose="020F0502020204030204" pitchFamily="34" charset="0"/>
              <a:cs typeface="Ebrima" panose="02000000000000000000" pitchFamily="2" charset="0"/>
            </a:endParaRPr>
          </a:p>
          <a:p>
            <a:pPr>
              <a:buFont typeface="Wingdings" panose="05000000000000000000" pitchFamily="2" charset="2"/>
              <a:buChar char="ü"/>
            </a:pPr>
            <a:r>
              <a:rPr lang="it-IT" dirty="0">
                <a:solidFill>
                  <a:srgbClr val="984806"/>
                </a:solidFill>
                <a:effectLst/>
                <a:latin typeface="Ebrima" panose="02000000000000000000" pitchFamily="2" charset="0"/>
                <a:ea typeface="Calibri" panose="020F0502020204030204" pitchFamily="34" charset="0"/>
                <a:cs typeface="Ebrima" panose="02000000000000000000" pitchFamily="2" charset="0"/>
              </a:rPr>
              <a:t>"Dove voi vedete le cose ideali, io vedo cose umane, ahi troppo umane" </a:t>
            </a:r>
            <a:r>
              <a:rPr lang="it-IT" dirty="0">
                <a:effectLst/>
                <a:latin typeface="Ebrima" panose="02000000000000000000" pitchFamily="2" charset="0"/>
                <a:ea typeface="Calibri" panose="020F0502020204030204" pitchFamily="34" charset="0"/>
                <a:cs typeface="Ebrima" panose="02000000000000000000" pitchFamily="2" charset="0"/>
              </a:rPr>
              <a:t> (</a:t>
            </a:r>
            <a:r>
              <a:rPr lang="it-IT" dirty="0" err="1">
                <a:effectLst/>
                <a:latin typeface="Ebrima" panose="02000000000000000000" pitchFamily="2" charset="0"/>
                <a:ea typeface="Calibri" panose="020F0502020204030204" pitchFamily="34" charset="0"/>
                <a:cs typeface="Ebrima" panose="02000000000000000000" pitchFamily="2" charset="0"/>
              </a:rPr>
              <a:t>Niezsche</a:t>
            </a:r>
            <a:r>
              <a:rPr lang="it-IT" dirty="0">
                <a:effectLst/>
                <a:latin typeface="Ebrima" panose="02000000000000000000" pitchFamily="2" charset="0"/>
                <a:ea typeface="Calibri" panose="020F0502020204030204" pitchFamily="34" charset="0"/>
                <a:cs typeface="Ebrima" panose="02000000000000000000" pitchFamily="2" charset="0"/>
              </a:rPr>
              <a:t>)</a:t>
            </a:r>
          </a:p>
          <a:p>
            <a:pPr marL="0" indent="0">
              <a:buNone/>
            </a:pPr>
            <a:r>
              <a:rPr lang="it-IT" dirty="0" err="1">
                <a:effectLst/>
                <a:latin typeface="Ebrima" panose="02000000000000000000" pitchFamily="2" charset="0"/>
                <a:ea typeface="Calibri" panose="020F0502020204030204" pitchFamily="34" charset="0"/>
                <a:cs typeface="Ebrima" panose="02000000000000000000" pitchFamily="2" charset="0"/>
              </a:rPr>
              <a:t>Niezsche</a:t>
            </a:r>
            <a:r>
              <a:rPr lang="it-IT" dirty="0">
                <a:effectLst/>
                <a:latin typeface="Ebrima" panose="02000000000000000000" pitchFamily="2" charset="0"/>
                <a:ea typeface="Calibri" panose="020F0502020204030204" pitchFamily="34" charset="0"/>
                <a:cs typeface="Ebrima" panose="02000000000000000000" pitchFamily="2" charset="0"/>
              </a:rPr>
              <a:t> maestro del sospetto con Marx e Freud.</a:t>
            </a:r>
            <a:endParaRPr lang="it-IT" dirty="0">
              <a:effectLst/>
              <a:latin typeface="Calibri" panose="020F0502020204030204" pitchFamily="34" charset="0"/>
              <a:ea typeface="Calibri" panose="020F0502020204030204" pitchFamily="34" charset="0"/>
            </a:endParaRPr>
          </a:p>
          <a:p>
            <a:pPr marL="0" indent="0">
              <a:buNone/>
            </a:pPr>
            <a:endParaRPr lang="it-IT" dirty="0"/>
          </a:p>
          <a:p>
            <a:pPr marL="0" indent="0">
              <a:buNone/>
            </a:pPr>
            <a:endParaRPr lang="it-IT" dirty="0"/>
          </a:p>
          <a:p>
            <a:pPr>
              <a:buFont typeface="Wingdings" panose="05000000000000000000" pitchFamily="2" charset="2"/>
              <a:buChar char="ü"/>
            </a:pPr>
            <a:r>
              <a:rPr lang="it-IT" dirty="0">
                <a:solidFill>
                  <a:srgbClr val="984806"/>
                </a:solidFill>
                <a:latin typeface="Ebrima" panose="02000000000000000000" pitchFamily="2" charset="0"/>
                <a:cs typeface="Ebrima" panose="02000000000000000000" pitchFamily="2" charset="0"/>
              </a:rPr>
              <a:t>"Come si filosofa col martello" </a:t>
            </a:r>
            <a:r>
              <a:rPr lang="it-IT" dirty="0">
                <a:latin typeface="Ebrima" panose="02000000000000000000" pitchFamily="2" charset="0"/>
                <a:cs typeface="Ebrima" panose="02000000000000000000" pitchFamily="2" charset="0"/>
              </a:rPr>
              <a:t>–  La distruzione delle certezze tradizionali che caratterizzano la decadenza occidentale</a:t>
            </a:r>
          </a:p>
        </p:txBody>
      </p:sp>
    </p:spTree>
    <p:extLst>
      <p:ext uri="{BB962C8B-B14F-4D97-AF65-F5344CB8AC3E}">
        <p14:creationId xmlns:p14="http://schemas.microsoft.com/office/powerpoint/2010/main" val="1917121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7A01B0-1CB8-3FF8-DFB4-572883163F6E}"/>
              </a:ext>
            </a:extLst>
          </p:cNvPr>
          <p:cNvSpPr>
            <a:spLocks noGrp="1"/>
          </p:cNvSpPr>
          <p:nvPr>
            <p:ph type="title"/>
          </p:nvPr>
        </p:nvSpPr>
        <p:spPr/>
        <p:txBody>
          <a:bodyPr>
            <a:normAutofit fontScale="90000"/>
          </a:bodyPr>
          <a:lstStyle/>
          <a:p>
            <a:pPr algn="ctr"/>
            <a:r>
              <a:rPr lang="it-IT" dirty="0">
                <a:solidFill>
                  <a:srgbClr val="0070C0"/>
                </a:solidFill>
                <a:latin typeface="Ebrima" panose="02000000000000000000" pitchFamily="2" charset="0"/>
                <a:ea typeface="Calibri" panose="020F0502020204030204" pitchFamily="34" charset="0"/>
                <a:cs typeface="Ebrima" panose="02000000000000000000" pitchFamily="2" charset="0"/>
              </a:rPr>
              <a:t>Le opere di Nietzsche </a:t>
            </a:r>
            <a:br>
              <a:rPr lang="it-IT" dirty="0">
                <a:solidFill>
                  <a:srgbClr val="0070C0"/>
                </a:solidFill>
                <a:latin typeface="Ebrima" panose="02000000000000000000" pitchFamily="2" charset="0"/>
                <a:ea typeface="Calibri" panose="020F0502020204030204" pitchFamily="34" charset="0"/>
                <a:cs typeface="Ebrima" panose="02000000000000000000" pitchFamily="2" charset="0"/>
              </a:rPr>
            </a:br>
            <a:r>
              <a:rPr lang="it-IT" sz="3100" dirty="0">
                <a:solidFill>
                  <a:srgbClr val="0070C0"/>
                </a:solidFill>
                <a:latin typeface="Ebrima" panose="02000000000000000000" pitchFamily="2" charset="0"/>
                <a:ea typeface="Calibri" panose="020F0502020204030204" pitchFamily="34" charset="0"/>
                <a:cs typeface="Ebrima" panose="02000000000000000000" pitchFamily="2" charset="0"/>
              </a:rPr>
              <a:t>possono essere suddivise in tre periodi: </a:t>
            </a:r>
            <a:br>
              <a:rPr lang="it-IT" sz="3100" dirty="0">
                <a:latin typeface="Calibri" panose="020F0502020204030204" pitchFamily="34" charset="0"/>
                <a:ea typeface="Calibri" panose="020F0502020204030204" pitchFamily="34" charset="0"/>
              </a:rPr>
            </a:br>
            <a:endParaRPr lang="it-IT" sz="3100" dirty="0"/>
          </a:p>
        </p:txBody>
      </p:sp>
      <p:sp>
        <p:nvSpPr>
          <p:cNvPr id="3" name="Segnaposto contenuto 2">
            <a:extLst>
              <a:ext uri="{FF2B5EF4-FFF2-40B4-BE49-F238E27FC236}">
                <a16:creationId xmlns:a16="http://schemas.microsoft.com/office/drawing/2014/main" id="{78D514DC-6898-04FA-2FA6-0E0AF8907574}"/>
              </a:ext>
            </a:extLst>
          </p:cNvPr>
          <p:cNvSpPr>
            <a:spLocks noGrp="1"/>
          </p:cNvSpPr>
          <p:nvPr>
            <p:ph idx="1"/>
          </p:nvPr>
        </p:nvSpPr>
        <p:spPr>
          <a:xfrm>
            <a:off x="838200" y="1305017"/>
            <a:ext cx="10515600" cy="5344358"/>
          </a:xfrm>
        </p:spPr>
        <p:txBody>
          <a:bodyPr>
            <a:normAutofit fontScale="25000" lnSpcReduction="20000"/>
          </a:bodyPr>
          <a:lstStyle/>
          <a:p>
            <a:pPr algn="just">
              <a:lnSpc>
                <a:spcPct val="115000"/>
              </a:lnSpc>
              <a:spcAft>
                <a:spcPts val="1000"/>
              </a:spcAft>
            </a:pPr>
            <a:r>
              <a:rPr lang="it-IT" sz="1000" dirty="0">
                <a:latin typeface="Ebrima" panose="02000000000000000000" pitchFamily="2" charset="0"/>
                <a:ea typeface="Calibri" panose="020F0502020204030204" pitchFamily="34" charset="0"/>
                <a:cs typeface="Ebrima" panose="02000000000000000000" pitchFamily="2" charset="0"/>
              </a:rPr>
              <a:t> </a:t>
            </a:r>
            <a:endParaRPr lang="it-IT" sz="1100" dirty="0">
              <a:latin typeface="Calibri" panose="020F0502020204030204" pitchFamily="34" charset="0"/>
              <a:ea typeface="Calibri" panose="020F0502020204030204" pitchFamily="34" charset="0"/>
            </a:endParaRPr>
          </a:p>
          <a:p>
            <a:pPr marL="342900" lvl="0" indent="-342900" algn="just">
              <a:lnSpc>
                <a:spcPct val="120000"/>
              </a:lnSpc>
              <a:spcBef>
                <a:spcPts val="100"/>
              </a:spcBef>
              <a:spcAft>
                <a:spcPts val="100"/>
              </a:spcAft>
              <a:buSzPts val="1000"/>
              <a:buFont typeface="Ebrima" panose="02000000000000000000" pitchFamily="2" charset="0"/>
              <a:buAutoNum type="arabicParenR"/>
              <a:tabLst>
                <a:tab pos="-228600" algn="l"/>
              </a:tabLst>
            </a:pPr>
            <a:r>
              <a:rPr lang="it-IT" sz="4800" b="1" dirty="0">
                <a:latin typeface="Ebrima" panose="02000000000000000000" pitchFamily="2" charset="0"/>
                <a:ea typeface="Calibri" panose="020F0502020204030204" pitchFamily="34" charset="0"/>
                <a:cs typeface="Ebrima" panose="02000000000000000000" pitchFamily="2" charset="0"/>
              </a:rPr>
              <a:t>opere del </a:t>
            </a:r>
            <a:r>
              <a:rPr lang="it-IT" sz="4800" b="1" u="sng" dirty="0">
                <a:latin typeface="Ebrima" panose="02000000000000000000" pitchFamily="2" charset="0"/>
                <a:ea typeface="Calibri" panose="020F0502020204030204" pitchFamily="34" charset="0"/>
                <a:cs typeface="Ebrima" panose="02000000000000000000" pitchFamily="2" charset="0"/>
              </a:rPr>
              <a:t>periodo giovanile</a:t>
            </a:r>
            <a:r>
              <a:rPr lang="it-IT" sz="4800" b="1" dirty="0">
                <a:latin typeface="Ebrima" panose="02000000000000000000" pitchFamily="2" charset="0"/>
                <a:ea typeface="Calibri" panose="020F0502020204030204" pitchFamily="34" charset="0"/>
                <a:cs typeface="Ebrima" panose="02000000000000000000" pitchFamily="2" charset="0"/>
              </a:rPr>
              <a:t> o wagneriano-schopenhaueriano </a:t>
            </a:r>
            <a:r>
              <a:rPr lang="it-IT" sz="4800" dirty="0">
                <a:latin typeface="Ebrima" panose="02000000000000000000" pitchFamily="2" charset="0"/>
                <a:ea typeface="Calibri" panose="020F0502020204030204" pitchFamily="34" charset="0"/>
                <a:cs typeface="Ebrima" panose="02000000000000000000" pitchFamily="2" charset="0"/>
              </a:rPr>
              <a:t>– È la fase in cui Nietzsche rimpiange la cultura tragica e presocratica dei Greci; si sente vicino a Schopenhauer e auspica la rinascita del pensiero tragico attraverso l’opera lirica di Wagner, con cui stringe una forte amicizia.</a:t>
            </a:r>
            <a:endParaRPr lang="it-IT" sz="4800" dirty="0">
              <a:latin typeface="Calibri" panose="020F0502020204030204" pitchFamily="34" charset="0"/>
              <a:ea typeface="Calibri" panose="020F0502020204030204" pitchFamily="34" charset="0"/>
              <a:cs typeface="Ebrima" panose="02000000000000000000" pitchFamily="2" charset="0"/>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La nascita della tragedia </a:t>
            </a:r>
            <a:r>
              <a:rPr lang="it-IT" sz="4800" dirty="0">
                <a:latin typeface="Ebrima" panose="02000000000000000000" pitchFamily="2" charset="0"/>
                <a:ea typeface="Calibri" panose="020F0502020204030204" pitchFamily="34" charset="0"/>
                <a:cs typeface="Ebrima" panose="02000000000000000000" pitchFamily="2" charset="0"/>
              </a:rPr>
              <a:t>(il cui titolo completo è:</a:t>
            </a:r>
            <a:r>
              <a:rPr lang="it-IT" sz="4800" i="1" dirty="0">
                <a:latin typeface="Ebrima" panose="02000000000000000000" pitchFamily="2" charset="0"/>
                <a:ea typeface="Calibri" panose="020F0502020204030204" pitchFamily="34" charset="0"/>
                <a:cs typeface="Ebrima" panose="02000000000000000000" pitchFamily="2" charset="0"/>
              </a:rPr>
              <a:t> La nascita della tragedia dallo spirito della musica</a:t>
            </a:r>
            <a:r>
              <a:rPr lang="it-IT" sz="4800" dirty="0">
                <a:latin typeface="Ebrima" panose="02000000000000000000" pitchFamily="2" charset="0"/>
                <a:ea typeface="Calibri" panose="020F0502020204030204" pitchFamily="34" charset="0"/>
                <a:cs typeface="Ebrima" panose="02000000000000000000" pitchFamily="2" charset="0"/>
              </a:rPr>
              <a:t>), 1872</a:t>
            </a:r>
            <a:endParaRPr lang="it-IT" sz="4800" dirty="0">
              <a:latin typeface="Calibri" panose="020F0502020204030204" pitchFamily="34" charset="0"/>
              <a:ea typeface="Calibri" panose="020F0502020204030204" pitchFamily="34" charset="0"/>
              <a:cs typeface="Symbol" panose="05050102010706020507" pitchFamily="18" charset="2"/>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Considerazioni inattuali, </a:t>
            </a:r>
            <a:r>
              <a:rPr lang="it-IT" sz="4800" dirty="0">
                <a:latin typeface="Ebrima" panose="02000000000000000000" pitchFamily="2" charset="0"/>
                <a:ea typeface="Calibri" panose="020F0502020204030204" pitchFamily="34" charset="0"/>
                <a:cs typeface="Ebrima" panose="02000000000000000000" pitchFamily="2" charset="0"/>
              </a:rPr>
              <a:t>1873</a:t>
            </a:r>
          </a:p>
          <a:p>
            <a:pPr lvl="2" algn="just">
              <a:lnSpc>
                <a:spcPct val="120000"/>
              </a:lnSpc>
              <a:spcBef>
                <a:spcPts val="100"/>
              </a:spcBef>
              <a:spcAft>
                <a:spcPts val="100"/>
              </a:spcAft>
              <a:buSzPts val="1000"/>
              <a:buFont typeface="Symbol" panose="05050102010706020507" pitchFamily="18" charset="2"/>
              <a:buChar char=""/>
              <a:tabLst>
                <a:tab pos="-228600" algn="l"/>
              </a:tabLst>
            </a:pPr>
            <a:endParaRPr lang="it-IT" sz="4800" dirty="0">
              <a:latin typeface="Calibri" panose="020F0502020204030204" pitchFamily="34" charset="0"/>
              <a:ea typeface="Calibri" panose="020F0502020204030204" pitchFamily="34" charset="0"/>
            </a:endParaRPr>
          </a:p>
          <a:p>
            <a:pPr marL="342900" lvl="0" indent="-342900" algn="just">
              <a:lnSpc>
                <a:spcPct val="120000"/>
              </a:lnSpc>
              <a:spcBef>
                <a:spcPts val="100"/>
              </a:spcBef>
              <a:spcAft>
                <a:spcPts val="100"/>
              </a:spcAft>
              <a:buSzPts val="1000"/>
              <a:buFont typeface="Ebrima" panose="02000000000000000000" pitchFamily="2" charset="0"/>
              <a:buAutoNum type="arabicParenR"/>
              <a:tabLst>
                <a:tab pos="-228600" algn="l"/>
              </a:tabLst>
            </a:pPr>
            <a:r>
              <a:rPr lang="it-IT" sz="4800" b="1" dirty="0">
                <a:latin typeface="Ebrima" panose="02000000000000000000" pitchFamily="2" charset="0"/>
                <a:ea typeface="Calibri" panose="020F0502020204030204" pitchFamily="34" charset="0"/>
                <a:cs typeface="Ebrima" panose="02000000000000000000" pitchFamily="2" charset="0"/>
              </a:rPr>
              <a:t>opere della </a:t>
            </a:r>
            <a:r>
              <a:rPr lang="it-IT" sz="4800" b="1" u="sng" dirty="0">
                <a:latin typeface="Ebrima" panose="02000000000000000000" pitchFamily="2" charset="0"/>
                <a:ea typeface="Calibri" panose="020F0502020204030204" pitchFamily="34" charset="0"/>
                <a:cs typeface="Ebrima" panose="02000000000000000000" pitchFamily="2" charset="0"/>
              </a:rPr>
              <a:t>fase illuministica</a:t>
            </a:r>
            <a:r>
              <a:rPr lang="it-IT" sz="4800" b="1" dirty="0">
                <a:latin typeface="Ebrima" panose="02000000000000000000" pitchFamily="2" charset="0"/>
                <a:ea typeface="Calibri" panose="020F0502020204030204" pitchFamily="34" charset="0"/>
                <a:cs typeface="Ebrima" panose="02000000000000000000" pitchFamily="2" charset="0"/>
              </a:rPr>
              <a:t>, di transizione</a:t>
            </a:r>
            <a:r>
              <a:rPr lang="it-IT" sz="4800" dirty="0">
                <a:latin typeface="Ebrima" panose="02000000000000000000" pitchFamily="2" charset="0"/>
                <a:ea typeface="Calibri" panose="020F0502020204030204" pitchFamily="34" charset="0"/>
                <a:cs typeface="Ebrima" panose="02000000000000000000" pitchFamily="2" charset="0"/>
              </a:rPr>
              <a:t>, a partire da </a:t>
            </a:r>
            <a:r>
              <a:rPr lang="it-IT" sz="4800" b="1" i="1" dirty="0">
                <a:latin typeface="Ebrima" panose="02000000000000000000" pitchFamily="2" charset="0"/>
                <a:ea typeface="Calibri" panose="020F0502020204030204" pitchFamily="34" charset="0"/>
                <a:cs typeface="Ebrima" panose="02000000000000000000" pitchFamily="2" charset="0"/>
              </a:rPr>
              <a:t>Umano, troppo umano</a:t>
            </a:r>
            <a:r>
              <a:rPr lang="it-IT" sz="4800" dirty="0">
                <a:latin typeface="Ebrima" panose="02000000000000000000" pitchFamily="2" charset="0"/>
                <a:ea typeface="Calibri" panose="020F0502020204030204" pitchFamily="34" charset="0"/>
                <a:cs typeface="Ebrima" panose="02000000000000000000" pitchFamily="2" charset="0"/>
              </a:rPr>
              <a:t> (</a:t>
            </a:r>
            <a:r>
              <a:rPr lang="it-IT" sz="4800" b="1" dirty="0">
                <a:latin typeface="Ebrima" panose="02000000000000000000" pitchFamily="2" charset="0"/>
                <a:ea typeface="Calibri" panose="020F0502020204030204" pitchFamily="34" charset="0"/>
                <a:cs typeface="Ebrima" panose="02000000000000000000" pitchFamily="2" charset="0"/>
              </a:rPr>
              <a:t>1878-80</a:t>
            </a:r>
            <a:r>
              <a:rPr lang="it-IT" sz="4800" dirty="0">
                <a:latin typeface="Ebrima" panose="02000000000000000000" pitchFamily="2" charset="0"/>
                <a:ea typeface="Calibri" panose="020F0502020204030204" pitchFamily="34" charset="0"/>
                <a:cs typeface="Ebrima" panose="02000000000000000000" pitchFamily="2" charset="0"/>
              </a:rPr>
              <a:t>) – Nietzsche approfondisce la “critica della cultura”, della razionalità socratica e della metafisica che domina la tradizione platonico-cristiana; si allontana da Schopenhauer e Wagner: rifiuta gli ideali ascetici e la rinuncia alla vita teorizzate da Schopenhauer. Nelle opere di questo periodo si annunciano i grandi temi che caratterizzano la maturità del filosofo.</a:t>
            </a:r>
            <a:endParaRPr lang="it-IT" sz="4800" dirty="0">
              <a:latin typeface="Calibri" panose="020F0502020204030204" pitchFamily="34" charset="0"/>
              <a:ea typeface="Calibri" panose="020F0502020204030204" pitchFamily="34" charset="0"/>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Umano, troppo umano</a:t>
            </a:r>
            <a:r>
              <a:rPr lang="it-IT" sz="4800" dirty="0">
                <a:latin typeface="Ebrima" panose="02000000000000000000" pitchFamily="2" charset="0"/>
                <a:ea typeface="Calibri" panose="020F0502020204030204" pitchFamily="34" charset="0"/>
                <a:cs typeface="Ebrima" panose="02000000000000000000" pitchFamily="2" charset="0"/>
              </a:rPr>
              <a:t>, 1878-80</a:t>
            </a:r>
            <a:endParaRPr lang="it-IT" sz="4800" dirty="0">
              <a:latin typeface="Calibri" panose="020F0502020204030204" pitchFamily="34" charset="0"/>
              <a:ea typeface="Calibri" panose="020F0502020204030204" pitchFamily="34" charset="0"/>
              <a:cs typeface="Symbol" panose="05050102010706020507" pitchFamily="18" charset="2"/>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Aurora. Pensieri sui pregiudizi morali</a:t>
            </a:r>
            <a:r>
              <a:rPr lang="it-IT" sz="4800" dirty="0">
                <a:latin typeface="Ebrima" panose="02000000000000000000" pitchFamily="2" charset="0"/>
                <a:ea typeface="Calibri" panose="020F0502020204030204" pitchFamily="34" charset="0"/>
                <a:cs typeface="Ebrima" panose="02000000000000000000" pitchFamily="2" charset="0"/>
              </a:rPr>
              <a:t>, 1881</a:t>
            </a:r>
            <a:endParaRPr lang="it-IT" sz="4800" dirty="0">
              <a:latin typeface="Calibri" panose="020F0502020204030204" pitchFamily="34" charset="0"/>
              <a:ea typeface="Calibri" panose="020F0502020204030204" pitchFamily="34" charset="0"/>
              <a:cs typeface="Symbol" panose="05050102010706020507" pitchFamily="18" charset="2"/>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La gaia scienza</a:t>
            </a:r>
            <a:r>
              <a:rPr lang="it-IT" sz="4800" dirty="0">
                <a:latin typeface="Ebrima" panose="02000000000000000000" pitchFamily="2" charset="0"/>
                <a:ea typeface="Calibri" panose="020F0502020204030204" pitchFamily="34" charset="0"/>
                <a:cs typeface="Ebrima" panose="02000000000000000000" pitchFamily="2" charset="0"/>
              </a:rPr>
              <a:t>, 1882</a:t>
            </a:r>
            <a:endParaRPr lang="it-IT" sz="4800" dirty="0">
              <a:latin typeface="Calibri" panose="020F0502020204030204" pitchFamily="34" charset="0"/>
              <a:ea typeface="Calibri" panose="020F0502020204030204" pitchFamily="34" charset="0"/>
              <a:cs typeface="Symbol" panose="05050102010706020507" pitchFamily="18" charset="2"/>
            </a:endParaRPr>
          </a:p>
          <a:p>
            <a:pPr marL="441960" indent="0" algn="just">
              <a:lnSpc>
                <a:spcPct val="120000"/>
              </a:lnSpc>
              <a:spcBef>
                <a:spcPts val="100"/>
              </a:spcBef>
              <a:spcAft>
                <a:spcPts val="100"/>
              </a:spcAft>
              <a:buNone/>
            </a:pPr>
            <a:endParaRPr lang="it-IT" sz="4800" dirty="0">
              <a:latin typeface="Calibri" panose="020F0502020204030204" pitchFamily="34" charset="0"/>
              <a:ea typeface="Calibri" panose="020F0502020204030204" pitchFamily="34" charset="0"/>
            </a:endParaRPr>
          </a:p>
          <a:p>
            <a:pPr marL="342900" lvl="0" indent="-342900" algn="just">
              <a:lnSpc>
                <a:spcPct val="120000"/>
              </a:lnSpc>
              <a:spcBef>
                <a:spcPts val="100"/>
              </a:spcBef>
              <a:spcAft>
                <a:spcPts val="100"/>
              </a:spcAft>
              <a:buSzPts val="1000"/>
              <a:buFont typeface="Ebrima" panose="02000000000000000000" pitchFamily="2" charset="0"/>
              <a:buAutoNum type="arabicParenR"/>
              <a:tabLst>
                <a:tab pos="-228600" algn="l"/>
              </a:tabLst>
            </a:pPr>
            <a:r>
              <a:rPr lang="it-IT" sz="4800" b="1" dirty="0">
                <a:latin typeface="Ebrima" panose="02000000000000000000" pitchFamily="2" charset="0"/>
                <a:ea typeface="Calibri" panose="020F0502020204030204" pitchFamily="34" charset="0"/>
                <a:cs typeface="Ebrima" panose="02000000000000000000" pitchFamily="2" charset="0"/>
              </a:rPr>
              <a:t>opere della </a:t>
            </a:r>
            <a:r>
              <a:rPr lang="it-IT" sz="4800" b="1" u="sng" dirty="0">
                <a:latin typeface="Ebrima" panose="02000000000000000000" pitchFamily="2" charset="0"/>
                <a:ea typeface="Calibri" panose="020F0502020204030204" pitchFamily="34" charset="0"/>
                <a:cs typeface="Ebrima" panose="02000000000000000000" pitchFamily="2" charset="0"/>
              </a:rPr>
              <a:t>fase matura</a:t>
            </a:r>
            <a:r>
              <a:rPr lang="it-IT" sz="4800" dirty="0">
                <a:latin typeface="Ebrima" panose="02000000000000000000" pitchFamily="2" charset="0"/>
                <a:ea typeface="Calibri" panose="020F0502020204030204" pitchFamily="34" charset="0"/>
                <a:cs typeface="Ebrima" panose="02000000000000000000" pitchFamily="2" charset="0"/>
              </a:rPr>
              <a:t>, a partire dal </a:t>
            </a:r>
            <a:r>
              <a:rPr lang="it-IT" sz="4800" b="1" i="1" dirty="0">
                <a:latin typeface="Ebrima" panose="02000000000000000000" pitchFamily="2" charset="0"/>
                <a:ea typeface="Calibri" panose="020F0502020204030204" pitchFamily="34" charset="0"/>
                <a:cs typeface="Ebrima" panose="02000000000000000000" pitchFamily="2" charset="0"/>
              </a:rPr>
              <a:t>Così parlò Zarathustra</a:t>
            </a:r>
            <a:r>
              <a:rPr lang="it-IT" sz="4800" dirty="0">
                <a:latin typeface="Ebrima" panose="02000000000000000000" pitchFamily="2" charset="0"/>
                <a:ea typeface="Calibri" panose="020F0502020204030204" pitchFamily="34" charset="0"/>
                <a:cs typeface="Ebrima" panose="02000000000000000000" pitchFamily="2" charset="0"/>
              </a:rPr>
              <a:t> (</a:t>
            </a:r>
            <a:r>
              <a:rPr lang="it-IT" sz="4800" b="1" dirty="0">
                <a:latin typeface="Ebrima" panose="02000000000000000000" pitchFamily="2" charset="0"/>
                <a:ea typeface="Calibri" panose="020F0502020204030204" pitchFamily="34" charset="0"/>
                <a:cs typeface="Ebrima" panose="02000000000000000000" pitchFamily="2" charset="0"/>
              </a:rPr>
              <a:t>1883</a:t>
            </a:r>
            <a:r>
              <a:rPr lang="it-IT" sz="4800" dirty="0">
                <a:latin typeface="Ebrima" panose="02000000000000000000" pitchFamily="2" charset="0"/>
                <a:ea typeface="Calibri" panose="020F0502020204030204" pitchFamily="34" charset="0"/>
                <a:cs typeface="Ebrima" panose="02000000000000000000" pitchFamily="2" charset="0"/>
              </a:rPr>
              <a:t>):  è lo stesso Nietzsche che nello scritto autobiografico </a:t>
            </a:r>
            <a:r>
              <a:rPr lang="it-IT" sz="4800" i="1" dirty="0">
                <a:latin typeface="Ebrima" panose="02000000000000000000" pitchFamily="2" charset="0"/>
                <a:ea typeface="Calibri" panose="020F0502020204030204" pitchFamily="34" charset="0"/>
                <a:cs typeface="Ebrima" panose="02000000000000000000" pitchFamily="2" charset="0"/>
              </a:rPr>
              <a:t>Ecce homo</a:t>
            </a:r>
            <a:r>
              <a:rPr lang="it-IT" sz="4800" dirty="0">
                <a:latin typeface="Ebrima" panose="02000000000000000000" pitchFamily="2" charset="0"/>
                <a:ea typeface="Calibri" panose="020F0502020204030204" pitchFamily="34" charset="0"/>
                <a:cs typeface="Ebrima" panose="02000000000000000000" pitchFamily="2" charset="0"/>
              </a:rPr>
              <a:t>, parla di una nuova fase del suo pensiero che si apre con la pubblicazione della prima parte di </a:t>
            </a:r>
            <a:r>
              <a:rPr lang="it-IT" sz="4800" i="1" dirty="0">
                <a:latin typeface="Ebrima" panose="02000000000000000000" pitchFamily="2" charset="0"/>
                <a:ea typeface="Calibri" panose="020F0502020204030204" pitchFamily="34" charset="0"/>
                <a:cs typeface="Ebrima" panose="02000000000000000000" pitchFamily="2" charset="0"/>
              </a:rPr>
              <a:t>Così parò Zarathustra</a:t>
            </a:r>
            <a:r>
              <a:rPr lang="it-IT" sz="4800" dirty="0">
                <a:latin typeface="Ebrima" panose="02000000000000000000" pitchFamily="2" charset="0"/>
                <a:ea typeface="Calibri" panose="020F0502020204030204" pitchFamily="34" charset="0"/>
                <a:cs typeface="Ebrima" panose="02000000000000000000" pitchFamily="2" charset="0"/>
              </a:rPr>
              <a:t>, il nuovo libro in cui si espone il concetto di “eterno ritorno dell’identico”, che unitamente ai concetti di “superuomo”, “volontà di potenza” e “nichilismo” costituisce un nuovo insieme di dottrine che vengono trattate nelle sue opere successive.</a:t>
            </a:r>
            <a:endParaRPr lang="it-IT" sz="4800" dirty="0">
              <a:latin typeface="Calibri" panose="020F0502020204030204" pitchFamily="34" charset="0"/>
              <a:ea typeface="Calibri" panose="020F0502020204030204" pitchFamily="34" charset="0"/>
              <a:cs typeface="Ebrima" panose="02000000000000000000" pitchFamily="2" charset="0"/>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Così parlò Zarathustra</a:t>
            </a:r>
            <a:r>
              <a:rPr lang="it-IT" sz="4800" dirty="0">
                <a:latin typeface="Ebrima" panose="02000000000000000000" pitchFamily="2" charset="0"/>
                <a:ea typeface="Calibri" panose="020F0502020204030204" pitchFamily="34" charset="0"/>
                <a:cs typeface="Ebrima" panose="02000000000000000000" pitchFamily="2" charset="0"/>
              </a:rPr>
              <a:t>, 1883</a:t>
            </a:r>
            <a:endParaRPr lang="it-IT" sz="4800" dirty="0">
              <a:latin typeface="Calibri" panose="020F0502020204030204" pitchFamily="34" charset="0"/>
              <a:ea typeface="Calibri" panose="020F0502020204030204" pitchFamily="34" charset="0"/>
              <a:cs typeface="Symbol" panose="05050102010706020507" pitchFamily="18" charset="2"/>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Al di là del bene e del male</a:t>
            </a:r>
            <a:r>
              <a:rPr lang="it-IT" sz="4800" dirty="0">
                <a:latin typeface="Ebrima" panose="02000000000000000000" pitchFamily="2" charset="0"/>
                <a:ea typeface="Calibri" panose="020F0502020204030204" pitchFamily="34" charset="0"/>
                <a:cs typeface="Ebrima" panose="02000000000000000000" pitchFamily="2" charset="0"/>
              </a:rPr>
              <a:t>, 1885</a:t>
            </a:r>
            <a:endParaRPr lang="it-IT" sz="4800" dirty="0">
              <a:latin typeface="Calibri" panose="020F0502020204030204" pitchFamily="34" charset="0"/>
              <a:ea typeface="Calibri" panose="020F0502020204030204" pitchFamily="34" charset="0"/>
              <a:cs typeface="Symbol" panose="05050102010706020507" pitchFamily="18" charset="2"/>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Genealogia della morale</a:t>
            </a:r>
            <a:r>
              <a:rPr lang="it-IT" sz="4800" dirty="0">
                <a:latin typeface="Ebrima" panose="02000000000000000000" pitchFamily="2" charset="0"/>
                <a:ea typeface="Calibri" panose="020F0502020204030204" pitchFamily="34" charset="0"/>
                <a:cs typeface="Ebrima" panose="02000000000000000000" pitchFamily="2" charset="0"/>
              </a:rPr>
              <a:t>, 1887</a:t>
            </a:r>
            <a:endParaRPr lang="it-IT" sz="4800" dirty="0">
              <a:latin typeface="Calibri" panose="020F0502020204030204" pitchFamily="34" charset="0"/>
              <a:ea typeface="Calibri" panose="020F0502020204030204" pitchFamily="34" charset="0"/>
              <a:cs typeface="Symbol" panose="05050102010706020507" pitchFamily="18" charset="2"/>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Crepuscolo degli idoli. Ovvero come si filosofa col martello</a:t>
            </a:r>
            <a:r>
              <a:rPr lang="it-IT" sz="4800" dirty="0">
                <a:latin typeface="Ebrima" panose="02000000000000000000" pitchFamily="2" charset="0"/>
                <a:ea typeface="Calibri" panose="020F0502020204030204" pitchFamily="34" charset="0"/>
                <a:cs typeface="Ebrima" panose="02000000000000000000" pitchFamily="2" charset="0"/>
              </a:rPr>
              <a:t>, 1888</a:t>
            </a:r>
            <a:endParaRPr lang="it-IT" sz="4800" dirty="0">
              <a:latin typeface="Calibri" panose="020F0502020204030204" pitchFamily="34" charset="0"/>
              <a:ea typeface="Calibri" panose="020F0502020204030204" pitchFamily="34" charset="0"/>
              <a:cs typeface="Symbol" panose="05050102010706020507" pitchFamily="18" charset="2"/>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L’Anticristo. Maledizione del cristianesimo</a:t>
            </a:r>
            <a:r>
              <a:rPr lang="it-IT" sz="4800" dirty="0">
                <a:latin typeface="Ebrima" panose="02000000000000000000" pitchFamily="2" charset="0"/>
                <a:ea typeface="Calibri" panose="020F0502020204030204" pitchFamily="34" charset="0"/>
                <a:cs typeface="Ebrima" panose="02000000000000000000" pitchFamily="2" charset="0"/>
              </a:rPr>
              <a:t>, 1888</a:t>
            </a:r>
            <a:endParaRPr lang="it-IT" sz="4800" dirty="0">
              <a:latin typeface="Calibri" panose="020F0502020204030204" pitchFamily="34" charset="0"/>
              <a:ea typeface="Calibri" panose="020F0502020204030204" pitchFamily="34" charset="0"/>
              <a:cs typeface="Symbol" panose="05050102010706020507" pitchFamily="18" charset="2"/>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Ecce Homo. Come si diventa ciò che si è</a:t>
            </a:r>
            <a:r>
              <a:rPr lang="it-IT" sz="4800" dirty="0">
                <a:latin typeface="Ebrima" panose="02000000000000000000" pitchFamily="2" charset="0"/>
                <a:ea typeface="Calibri" panose="020F0502020204030204" pitchFamily="34" charset="0"/>
                <a:cs typeface="Ebrima" panose="02000000000000000000" pitchFamily="2" charset="0"/>
              </a:rPr>
              <a:t>, 1888 (una sorta di autobiografia)</a:t>
            </a:r>
            <a:endParaRPr lang="it-IT" sz="4800" dirty="0">
              <a:latin typeface="Calibri" panose="020F0502020204030204" pitchFamily="34" charset="0"/>
              <a:ea typeface="Calibri" panose="020F0502020204030204" pitchFamily="34" charset="0"/>
              <a:cs typeface="Symbol" panose="05050102010706020507" pitchFamily="18" charset="2"/>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Frammenti postumi (1884-1887)</a:t>
            </a:r>
            <a:endParaRPr lang="it-IT" sz="4800" dirty="0">
              <a:latin typeface="Calibri" panose="020F0502020204030204" pitchFamily="34" charset="0"/>
              <a:ea typeface="Calibri" panose="020F0502020204030204" pitchFamily="34" charset="0"/>
              <a:cs typeface="Symbol" panose="05050102010706020507" pitchFamily="18" charset="2"/>
            </a:endParaRPr>
          </a:p>
          <a:p>
            <a:pPr lvl="2" algn="just">
              <a:lnSpc>
                <a:spcPct val="120000"/>
              </a:lnSpc>
              <a:spcBef>
                <a:spcPts val="100"/>
              </a:spcBef>
              <a:spcAft>
                <a:spcPts val="100"/>
              </a:spcAft>
              <a:buSzPts val="1000"/>
              <a:buFont typeface="Symbol" panose="05050102010706020507" pitchFamily="18" charset="2"/>
              <a:buChar char=""/>
              <a:tabLst>
                <a:tab pos="-228600" algn="l"/>
              </a:tabLst>
            </a:pPr>
            <a:r>
              <a:rPr lang="it-IT" sz="4800" i="1" dirty="0">
                <a:latin typeface="Ebrima" panose="02000000000000000000" pitchFamily="2" charset="0"/>
                <a:ea typeface="Calibri" panose="020F0502020204030204" pitchFamily="34" charset="0"/>
                <a:cs typeface="Ebrima" panose="02000000000000000000" pitchFamily="2" charset="0"/>
              </a:rPr>
              <a:t>Volontà di potenza. Saggio di una trasvalutazione di tutti i valori, </a:t>
            </a:r>
            <a:r>
              <a:rPr lang="it-IT" sz="4800" dirty="0">
                <a:latin typeface="Ebrima" panose="02000000000000000000" pitchFamily="2" charset="0"/>
                <a:ea typeface="Calibri" panose="020F0502020204030204" pitchFamily="34" charset="0"/>
                <a:cs typeface="Ebrima" panose="02000000000000000000" pitchFamily="2" charset="0"/>
              </a:rPr>
              <a:t>1889</a:t>
            </a:r>
            <a:r>
              <a:rPr lang="it-IT" sz="4800" i="1" dirty="0">
                <a:latin typeface="Ebrima" panose="02000000000000000000" pitchFamily="2" charset="0"/>
                <a:ea typeface="Calibri" panose="020F0502020204030204" pitchFamily="34" charset="0"/>
                <a:cs typeface="Ebrima" panose="02000000000000000000" pitchFamily="2" charset="0"/>
              </a:rPr>
              <a:t> </a:t>
            </a:r>
            <a:r>
              <a:rPr lang="it-IT" sz="4800" dirty="0">
                <a:latin typeface="Ebrima" panose="02000000000000000000" pitchFamily="2" charset="0"/>
                <a:ea typeface="Calibri" panose="020F0502020204030204" pitchFamily="34" charset="0"/>
                <a:cs typeface="Ebrima" panose="02000000000000000000" pitchFamily="2" charset="0"/>
              </a:rPr>
              <a:t>(opera progettata da Nietzsche, ma rimasta incompiuta e pubblicata postuma in varie edizioni, compresa una curata dalla sorella di Nietzsche, Elisabeth)</a:t>
            </a:r>
            <a:endParaRPr lang="it-IT" sz="4800" dirty="0">
              <a:latin typeface="Calibri" panose="020F0502020204030204" pitchFamily="34" charset="0"/>
              <a:ea typeface="Calibri" panose="020F0502020204030204" pitchFamily="34" charset="0"/>
              <a:cs typeface="Symbol" panose="05050102010706020507" pitchFamily="18" charset="2"/>
            </a:endParaRPr>
          </a:p>
          <a:p>
            <a:endParaRPr lang="it-IT" dirty="0"/>
          </a:p>
        </p:txBody>
      </p:sp>
    </p:spTree>
    <p:extLst>
      <p:ext uri="{BB962C8B-B14F-4D97-AF65-F5344CB8AC3E}">
        <p14:creationId xmlns:p14="http://schemas.microsoft.com/office/powerpoint/2010/main" val="1997632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ECDE5EAD-61D1-78BB-6153-21482C24107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C7021C2-78FF-05D7-64DD-2E6CC5358E45}"/>
              </a:ext>
            </a:extLst>
          </p:cNvPr>
          <p:cNvSpPr>
            <a:spLocks noGrp="1"/>
          </p:cNvSpPr>
          <p:nvPr>
            <p:ph type="title"/>
          </p:nvPr>
        </p:nvSpPr>
        <p:spPr/>
        <p:txBody>
          <a:bodyPr>
            <a:normAutofit/>
          </a:bodyPr>
          <a:lstStyle/>
          <a:p>
            <a:r>
              <a:rPr lang="it-IT" b="1" dirty="0">
                <a:solidFill>
                  <a:srgbClr val="0070C0"/>
                </a:solidFill>
              </a:rPr>
              <a:t>3. La critica alla cultura occidentale</a:t>
            </a:r>
          </a:p>
        </p:txBody>
      </p:sp>
      <p:sp>
        <p:nvSpPr>
          <p:cNvPr id="3" name="Segnaposto contenuto 2">
            <a:extLst>
              <a:ext uri="{FF2B5EF4-FFF2-40B4-BE49-F238E27FC236}">
                <a16:creationId xmlns:a16="http://schemas.microsoft.com/office/drawing/2014/main" id="{451CDC6F-108E-C63E-B230-FDB4EBAFBC3F}"/>
              </a:ext>
            </a:extLst>
          </p:cNvPr>
          <p:cNvSpPr>
            <a:spLocks noGrp="1"/>
          </p:cNvSpPr>
          <p:nvPr>
            <p:ph idx="1"/>
          </p:nvPr>
        </p:nvSpPr>
        <p:spPr>
          <a:xfrm>
            <a:off x="642891" y="1790114"/>
            <a:ext cx="10515600" cy="4885894"/>
          </a:xfrm>
        </p:spPr>
        <p:txBody>
          <a:bodyPr>
            <a:normAutofit fontScale="55000" lnSpcReduction="20000"/>
          </a:bodyPr>
          <a:lstStyle/>
          <a:p>
            <a:pPr lvl="0">
              <a:lnSpc>
                <a:spcPct val="115000"/>
              </a:lnSpc>
              <a:spcBef>
                <a:spcPts val="480"/>
              </a:spcBef>
              <a:spcAft>
                <a:spcPts val="480"/>
              </a:spcAft>
              <a:buClr>
                <a:srgbClr val="002060"/>
              </a:buClr>
              <a:buSzPts val="900"/>
              <a:buFont typeface="Wingdings" panose="05000000000000000000" pitchFamily="2" charset="2"/>
              <a:buChar char="Ø"/>
            </a:pP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critica alla </a:t>
            </a:r>
            <a:r>
              <a:rPr lang="it-IT" sz="32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cultura razionalistica</a:t>
            </a: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 </a:t>
            </a:r>
            <a:r>
              <a:rPr lang="it-IT" sz="32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socratica</a:t>
            </a: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 che svaluta l’elemento dionisiaco, vitalistico e istintuale</a:t>
            </a:r>
            <a:endParaRPr lang="it-IT" sz="3200" dirty="0">
              <a:effectLst/>
              <a:latin typeface="Calibri" panose="020F0502020204030204" pitchFamily="34" charset="0"/>
              <a:ea typeface="Calibri" panose="020F0502020204030204" pitchFamily="34" charset="0"/>
              <a:cs typeface="Symbol" panose="05050102010706020507" pitchFamily="18" charset="2"/>
            </a:endParaRPr>
          </a:p>
          <a:p>
            <a:pPr lvl="0">
              <a:lnSpc>
                <a:spcPct val="115000"/>
              </a:lnSpc>
              <a:spcBef>
                <a:spcPts val="480"/>
              </a:spcBef>
              <a:spcAft>
                <a:spcPts val="480"/>
              </a:spcAft>
              <a:buClr>
                <a:srgbClr val="002060"/>
              </a:buClr>
              <a:buSzPts val="900"/>
              <a:buFont typeface="Wingdings" panose="05000000000000000000" pitchFamily="2" charset="2"/>
              <a:buChar char="Ø"/>
            </a:pP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critica all’</a:t>
            </a:r>
            <a:r>
              <a:rPr lang="it-IT" sz="32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eccesso di senso storico</a:t>
            </a: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 che mortifica la vita</a:t>
            </a:r>
            <a:endParaRPr lang="it-IT" sz="3200" dirty="0">
              <a:effectLst/>
              <a:latin typeface="Calibri" panose="020F0502020204030204" pitchFamily="34" charset="0"/>
              <a:ea typeface="Calibri" panose="020F0502020204030204" pitchFamily="34" charset="0"/>
              <a:cs typeface="Symbol" panose="05050102010706020507" pitchFamily="18" charset="2"/>
            </a:endParaRPr>
          </a:p>
          <a:p>
            <a:pPr marL="0" indent="0">
              <a:lnSpc>
                <a:spcPct val="115000"/>
              </a:lnSpc>
              <a:spcBef>
                <a:spcPts val="480"/>
              </a:spcBef>
              <a:spcAft>
                <a:spcPts val="480"/>
              </a:spcAft>
              <a:buClr>
                <a:srgbClr val="002060"/>
              </a:buClr>
              <a:buSzPts val="900"/>
              <a:buNone/>
            </a:pPr>
            <a:endParaRPr lang="it-IT" sz="3200" dirty="0">
              <a:solidFill>
                <a:srgbClr val="002060"/>
              </a:solidFill>
              <a:latin typeface="Corbel" panose="020B0503020204020204" pitchFamily="34" charset="0"/>
              <a:ea typeface="Calibri" panose="020F0502020204030204" pitchFamily="34" charset="0"/>
              <a:cs typeface="Corbel" panose="020B0503020204020204" pitchFamily="34" charset="0"/>
            </a:endParaRPr>
          </a:p>
          <a:p>
            <a:pPr marL="0" indent="0">
              <a:lnSpc>
                <a:spcPct val="115000"/>
              </a:lnSpc>
              <a:spcBef>
                <a:spcPts val="480"/>
              </a:spcBef>
              <a:spcAft>
                <a:spcPts val="480"/>
              </a:spcAft>
              <a:buClr>
                <a:srgbClr val="002060"/>
              </a:buClr>
              <a:buSzPts val="900"/>
              <a:buNone/>
            </a:pPr>
            <a:r>
              <a:rPr lang="it-IT" sz="3200" dirty="0">
                <a:solidFill>
                  <a:srgbClr val="002060"/>
                </a:solidFill>
                <a:latin typeface="Corbel" panose="020B0503020204020204" pitchFamily="34" charset="0"/>
                <a:ea typeface="Calibri" panose="020F0502020204030204" pitchFamily="34" charset="0"/>
                <a:cs typeface="Corbel" panose="020B0503020204020204" pitchFamily="34" charset="0"/>
              </a:rPr>
              <a:t>Alle critiche al socratismo e allo storicismo, a partire da </a:t>
            </a:r>
            <a:r>
              <a:rPr lang="it-IT" sz="3200" i="1" dirty="0">
                <a:solidFill>
                  <a:srgbClr val="002060"/>
                </a:solidFill>
                <a:latin typeface="Corbel" panose="020B0503020204020204" pitchFamily="34" charset="0"/>
                <a:ea typeface="Calibri" panose="020F0502020204030204" pitchFamily="34" charset="0"/>
                <a:cs typeface="Corbel" panose="020B0503020204020204" pitchFamily="34" charset="0"/>
              </a:rPr>
              <a:t>Umano troppo umano</a:t>
            </a:r>
            <a:r>
              <a:rPr lang="it-IT" sz="3200" dirty="0">
                <a:solidFill>
                  <a:srgbClr val="002060"/>
                </a:solidFill>
                <a:latin typeface="Corbel" panose="020B0503020204020204" pitchFamily="34" charset="0"/>
                <a:ea typeface="Calibri" panose="020F0502020204030204" pitchFamily="34" charset="0"/>
                <a:cs typeface="Corbel" panose="020B0503020204020204" pitchFamily="34" charset="0"/>
              </a:rPr>
              <a:t>, Nietzsche aggiunge altre critiche alla cultura occidentale.</a:t>
            </a:r>
          </a:p>
          <a:p>
            <a:pPr marL="0" indent="0">
              <a:lnSpc>
                <a:spcPct val="115000"/>
              </a:lnSpc>
              <a:spcBef>
                <a:spcPts val="480"/>
              </a:spcBef>
              <a:spcAft>
                <a:spcPts val="480"/>
              </a:spcAft>
              <a:buClr>
                <a:srgbClr val="002060"/>
              </a:buClr>
              <a:buSzPts val="900"/>
              <a:buNone/>
            </a:pPr>
            <a:endParaRPr lang="it-IT" sz="3200" dirty="0">
              <a:solidFill>
                <a:srgbClr val="002060"/>
              </a:solidFill>
              <a:latin typeface="Corbel" panose="020B0503020204020204" pitchFamily="34" charset="0"/>
              <a:ea typeface="Calibri" panose="020F0502020204030204" pitchFamily="34" charset="0"/>
              <a:cs typeface="Corbel" panose="020B0503020204020204" pitchFamily="34" charset="0"/>
            </a:endParaRPr>
          </a:p>
          <a:p>
            <a:pPr lvl="0">
              <a:lnSpc>
                <a:spcPct val="115000"/>
              </a:lnSpc>
              <a:spcBef>
                <a:spcPts val="480"/>
              </a:spcBef>
              <a:spcAft>
                <a:spcPts val="480"/>
              </a:spcAft>
              <a:buClr>
                <a:srgbClr val="002060"/>
              </a:buClr>
              <a:buSzPts val="900"/>
              <a:buFont typeface="Wingdings" panose="05000000000000000000" pitchFamily="2" charset="2"/>
              <a:buChar char="Ø"/>
            </a:pP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critica alla </a:t>
            </a:r>
            <a:r>
              <a:rPr lang="it-IT" sz="32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morale</a:t>
            </a: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 (genealogia della morale; morale dei signori e morale degli schiavi)</a:t>
            </a:r>
            <a:endParaRPr lang="it-IT" sz="3200" dirty="0">
              <a:effectLst/>
              <a:latin typeface="Calibri" panose="020F0502020204030204" pitchFamily="34" charset="0"/>
              <a:ea typeface="Calibri" panose="020F0502020204030204" pitchFamily="34" charset="0"/>
              <a:cs typeface="Symbol" panose="05050102010706020507" pitchFamily="18" charset="2"/>
            </a:endParaRPr>
          </a:p>
          <a:p>
            <a:pPr lvl="0">
              <a:lnSpc>
                <a:spcPct val="115000"/>
              </a:lnSpc>
              <a:spcBef>
                <a:spcPts val="480"/>
              </a:spcBef>
              <a:spcAft>
                <a:spcPts val="480"/>
              </a:spcAft>
              <a:buClr>
                <a:srgbClr val="002060"/>
              </a:buClr>
              <a:buSzPts val="900"/>
              <a:buFont typeface="Wingdings" panose="05000000000000000000" pitchFamily="2" charset="2"/>
              <a:buChar char="Ø"/>
            </a:pP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critica al </a:t>
            </a:r>
            <a:r>
              <a:rPr lang="it-IT" sz="32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platonismo</a:t>
            </a: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 e al </a:t>
            </a:r>
            <a:r>
              <a:rPr lang="it-IT" sz="32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cristianesimo</a:t>
            </a: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 (“un platonismo per il popolo”)</a:t>
            </a:r>
            <a:endParaRPr lang="it-IT" sz="3200" dirty="0">
              <a:effectLst/>
              <a:latin typeface="Calibri" panose="020F0502020204030204" pitchFamily="34" charset="0"/>
              <a:ea typeface="Calibri" panose="020F0502020204030204" pitchFamily="34" charset="0"/>
              <a:cs typeface="Symbol" panose="05050102010706020507" pitchFamily="18" charset="2"/>
            </a:endParaRPr>
          </a:p>
          <a:p>
            <a:pPr lvl="0">
              <a:lnSpc>
                <a:spcPct val="115000"/>
              </a:lnSpc>
              <a:spcBef>
                <a:spcPts val="480"/>
              </a:spcBef>
              <a:spcAft>
                <a:spcPts val="480"/>
              </a:spcAft>
              <a:buClr>
                <a:srgbClr val="002060"/>
              </a:buClr>
              <a:buSzPts val="900"/>
              <a:buFont typeface="Wingdings" panose="05000000000000000000" pitchFamily="2" charset="2"/>
              <a:buChar char="Ø"/>
            </a:pP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critica alla </a:t>
            </a:r>
            <a:r>
              <a:rPr lang="it-IT" sz="32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metafisica</a:t>
            </a: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 e alla </a:t>
            </a:r>
            <a:r>
              <a:rPr lang="it-IT" sz="32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scienza</a:t>
            </a:r>
            <a:endParaRPr lang="it-IT" sz="3200" dirty="0">
              <a:effectLst/>
              <a:latin typeface="Calibri" panose="020F0502020204030204" pitchFamily="34" charset="0"/>
              <a:ea typeface="Calibri" panose="020F0502020204030204" pitchFamily="34" charset="0"/>
              <a:cs typeface="Symbol" panose="05050102010706020507" pitchFamily="18" charset="2"/>
            </a:endParaRPr>
          </a:p>
          <a:p>
            <a:pPr lvl="0">
              <a:lnSpc>
                <a:spcPct val="115000"/>
              </a:lnSpc>
              <a:spcBef>
                <a:spcPts val="480"/>
              </a:spcBef>
              <a:spcAft>
                <a:spcPts val="480"/>
              </a:spcAft>
              <a:buClr>
                <a:srgbClr val="002060"/>
              </a:buClr>
              <a:buSzPts val="900"/>
              <a:buFont typeface="Wingdings" panose="05000000000000000000" pitchFamily="2" charset="2"/>
              <a:buChar char="Ø"/>
            </a:pP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critica al concetto di</a:t>
            </a:r>
            <a:r>
              <a:rPr lang="it-IT" sz="32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 io </a:t>
            </a: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e di</a:t>
            </a:r>
            <a:r>
              <a:rPr lang="it-IT" sz="32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 coscienza</a:t>
            </a:r>
            <a:endParaRPr lang="it-IT" sz="3200" dirty="0">
              <a:effectLst/>
              <a:latin typeface="Calibri" panose="020F0502020204030204" pitchFamily="34" charset="0"/>
              <a:ea typeface="Calibri" panose="020F0502020204030204" pitchFamily="34" charset="0"/>
              <a:cs typeface="Symbol" panose="05050102010706020507" pitchFamily="18" charset="2"/>
            </a:endParaRPr>
          </a:p>
          <a:p>
            <a:pPr lvl="0">
              <a:lnSpc>
                <a:spcPct val="115000"/>
              </a:lnSpc>
              <a:spcBef>
                <a:spcPts val="480"/>
              </a:spcBef>
              <a:spcAft>
                <a:spcPts val="480"/>
              </a:spcAft>
              <a:buClr>
                <a:srgbClr val="002060"/>
              </a:buClr>
              <a:buSzPts val="900"/>
              <a:buFont typeface="Wingdings" panose="05000000000000000000" pitchFamily="2" charset="2"/>
              <a:buChar char="Ø"/>
            </a:pP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critica al </a:t>
            </a:r>
            <a:r>
              <a:rPr lang="it-IT" sz="32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socialismo</a:t>
            </a:r>
            <a:r>
              <a:rPr lang="it-IT" sz="32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 e alla </a:t>
            </a:r>
            <a:r>
              <a:rPr lang="it-IT" sz="32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democrazia</a:t>
            </a:r>
            <a:endParaRPr lang="it-IT" sz="3200" dirty="0">
              <a:effectLst/>
              <a:latin typeface="Calibri" panose="020F0502020204030204" pitchFamily="34" charset="0"/>
              <a:ea typeface="Calibri" panose="020F0502020204030204" pitchFamily="34" charset="0"/>
              <a:cs typeface="Symbol" panose="05050102010706020507" pitchFamily="18" charset="2"/>
            </a:endParaRPr>
          </a:p>
          <a:p>
            <a:pPr marL="0" indent="0">
              <a:buNone/>
            </a:pPr>
            <a:r>
              <a:rPr lang="it-IT" dirty="0"/>
              <a:t> </a:t>
            </a:r>
          </a:p>
        </p:txBody>
      </p:sp>
    </p:spTree>
    <p:extLst>
      <p:ext uri="{BB962C8B-B14F-4D97-AF65-F5344CB8AC3E}">
        <p14:creationId xmlns:p14="http://schemas.microsoft.com/office/powerpoint/2010/main" val="188621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23A544-C790-BE18-686E-BD1436DE10A6}"/>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8B928CA9-A7D5-BD80-8DEE-4754D056F309}"/>
              </a:ext>
            </a:extLst>
          </p:cNvPr>
          <p:cNvSpPr>
            <a:spLocks noGrp="1"/>
          </p:cNvSpPr>
          <p:nvPr>
            <p:ph idx="1"/>
          </p:nvPr>
        </p:nvSpPr>
        <p:spPr>
          <a:xfrm>
            <a:off x="337351" y="1825625"/>
            <a:ext cx="11016449" cy="4351338"/>
          </a:xfrm>
        </p:spPr>
        <p:txBody>
          <a:bodyPr>
            <a:normAutofit/>
          </a:bodyPr>
          <a:lstStyle/>
          <a:p>
            <a:pPr marL="670560" indent="0" algn="just">
              <a:lnSpc>
                <a:spcPct val="115000"/>
              </a:lnSpc>
              <a:spcBef>
                <a:spcPts val="200"/>
              </a:spcBef>
              <a:spcAft>
                <a:spcPts val="1000"/>
              </a:spcAft>
              <a:buNone/>
            </a:pPr>
            <a:r>
              <a:rPr lang="it-IT" sz="2000" dirty="0">
                <a:effectLst/>
                <a:latin typeface="Corbel" panose="020B0503020204020204" pitchFamily="34" charset="0"/>
                <a:ea typeface="Calibri" panose="020F0502020204030204" pitchFamily="34" charset="0"/>
                <a:cs typeface="Corbel" panose="020B0503020204020204" pitchFamily="34" charset="0"/>
              </a:rPr>
              <a:t>Prima di Socrate era presente la morale dei signori che esaltava valori vitali come la fierezza, il coraggio, la vendetta. Nel periodo della decadenza si è imposta invece una morale da schiavi basata sul risentimento.</a:t>
            </a:r>
          </a:p>
          <a:p>
            <a:pPr marL="670560" indent="0" algn="just">
              <a:lnSpc>
                <a:spcPct val="115000"/>
              </a:lnSpc>
              <a:spcBef>
                <a:spcPts val="200"/>
              </a:spcBef>
              <a:spcAft>
                <a:spcPts val="1000"/>
              </a:spcAft>
              <a:buNone/>
            </a:pPr>
            <a:endParaRPr lang="it-IT" sz="2000" dirty="0">
              <a:latin typeface="Corbel" panose="020B0503020204020204" pitchFamily="34" charset="0"/>
              <a:ea typeface="Calibri" panose="020F0502020204030204" pitchFamily="34" charset="0"/>
            </a:endParaRPr>
          </a:p>
          <a:p>
            <a:pPr marL="1013460" indent="-342900" algn="just">
              <a:lnSpc>
                <a:spcPct val="115000"/>
              </a:lnSpc>
              <a:spcBef>
                <a:spcPts val="200"/>
              </a:spcBef>
              <a:spcAft>
                <a:spcPts val="1000"/>
              </a:spcAft>
            </a:pPr>
            <a:r>
              <a:rPr lang="it-IT" sz="2000" dirty="0">
                <a:latin typeface="Corbel" panose="020B0503020204020204" pitchFamily="34" charset="0"/>
                <a:ea typeface="Calibri" panose="020F0502020204030204" pitchFamily="34" charset="0"/>
              </a:rPr>
              <a:t>La morale dei signori </a:t>
            </a:r>
            <a:r>
              <a:rPr lang="it-IT" sz="2000" dirty="0">
                <a:effectLst/>
                <a:latin typeface="Corbel" panose="020B0503020204020204" pitchFamily="34" charset="0"/>
                <a:ea typeface="Calibri" panose="020F0502020204030204" pitchFamily="34" charset="0"/>
                <a:cs typeface="Corbel" panose="020B0503020204020204" pitchFamily="34" charset="0"/>
              </a:rPr>
              <a:t>esaltava valori vitali come la fierezza, il coraggio, la vendetta.</a:t>
            </a:r>
          </a:p>
          <a:p>
            <a:pPr marL="1013460" indent="-342900" algn="just">
              <a:lnSpc>
                <a:spcPct val="115000"/>
              </a:lnSpc>
              <a:spcBef>
                <a:spcPts val="200"/>
              </a:spcBef>
              <a:spcAft>
                <a:spcPts val="1000"/>
              </a:spcAft>
            </a:pPr>
            <a:endParaRPr lang="it-IT" sz="2000" dirty="0">
              <a:latin typeface="Corbel" panose="020B0503020204020204" pitchFamily="34" charset="0"/>
              <a:ea typeface="Calibri" panose="020F0502020204030204" pitchFamily="34" charset="0"/>
            </a:endParaRPr>
          </a:p>
          <a:p>
            <a:pPr marL="1013460" indent="-342900" algn="just">
              <a:lnSpc>
                <a:spcPct val="115000"/>
              </a:lnSpc>
              <a:spcBef>
                <a:spcPts val="200"/>
              </a:spcBef>
              <a:spcAft>
                <a:spcPts val="1000"/>
              </a:spcAft>
            </a:pPr>
            <a:r>
              <a:rPr lang="it-IT" sz="2000" dirty="0">
                <a:latin typeface="Corbel" panose="020B0503020204020204" pitchFamily="34" charset="0"/>
                <a:ea typeface="Calibri" panose="020F0502020204030204" pitchFamily="34" charset="0"/>
              </a:rPr>
              <a:t>La morale degli schiavi </a:t>
            </a:r>
            <a:r>
              <a:rPr lang="it-IT" sz="1800" dirty="0">
                <a:effectLst/>
                <a:latin typeface="Ebrima" panose="02000000000000000000" pitchFamily="2" charset="0"/>
                <a:ea typeface="Calibri" panose="020F0502020204030204" pitchFamily="34" charset="0"/>
                <a:cs typeface="Ebrima" panose="02000000000000000000" pitchFamily="2" charset="0"/>
              </a:rPr>
              <a:t>è stata elaborata da coloro che non sono stati in grado di  raggiungere la propria potenza e, animati da risentimento e </a:t>
            </a:r>
            <a:r>
              <a:rPr lang="it-IT" sz="1800" dirty="0">
                <a:latin typeface="Ebrima" panose="02000000000000000000" pitchFamily="2" charset="0"/>
                <a:ea typeface="Calibri" panose="020F0502020204030204" pitchFamily="34" charset="0"/>
                <a:cs typeface="Ebrima" panose="02000000000000000000" pitchFamily="2" charset="0"/>
              </a:rPr>
              <a:t>frustrazione, </a:t>
            </a:r>
            <a:r>
              <a:rPr lang="it-IT" sz="1800" dirty="0">
                <a:effectLst/>
                <a:latin typeface="Ebrima" panose="02000000000000000000" pitchFamily="2" charset="0"/>
                <a:ea typeface="Calibri" panose="020F0502020204030204" pitchFamily="34" charset="0"/>
                <a:cs typeface="Ebrima" panose="02000000000000000000" pitchFamily="2" charset="0"/>
              </a:rPr>
              <a:t>hanno disprezzato – come fa la volpe con l’uva, nella famosa favola – i beni che non sono riusciti a ottenere. </a:t>
            </a:r>
            <a:endParaRPr lang="it-IT" sz="1800" dirty="0">
              <a:effectLst/>
              <a:latin typeface="Calibri" panose="020F0502020204030204" pitchFamily="34" charset="0"/>
              <a:ea typeface="Calibri" panose="020F0502020204030204" pitchFamily="34" charset="0"/>
            </a:endParaRPr>
          </a:p>
          <a:p>
            <a:pPr marL="670560" indent="0" algn="just">
              <a:lnSpc>
                <a:spcPct val="115000"/>
              </a:lnSpc>
              <a:spcBef>
                <a:spcPts val="200"/>
              </a:spcBef>
              <a:spcAft>
                <a:spcPts val="1000"/>
              </a:spcAft>
              <a:buNone/>
            </a:pPr>
            <a:endParaRPr lang="it-IT" sz="2000" dirty="0">
              <a:latin typeface="Corbel" panose="020B0503020204020204" pitchFamily="34" charset="0"/>
              <a:ea typeface="Calibri" panose="020F0502020204030204" pitchFamily="34" charset="0"/>
            </a:endParaRPr>
          </a:p>
          <a:p>
            <a:pPr marL="670560" indent="0" algn="just">
              <a:lnSpc>
                <a:spcPct val="115000"/>
              </a:lnSpc>
              <a:spcBef>
                <a:spcPts val="200"/>
              </a:spcBef>
              <a:spcAft>
                <a:spcPts val="1000"/>
              </a:spcAft>
              <a:buNone/>
            </a:pPr>
            <a:endParaRPr lang="it-IT" sz="2000" dirty="0">
              <a:effectLst/>
              <a:latin typeface="Calibri" panose="020F0502020204030204" pitchFamily="34" charset="0"/>
              <a:ea typeface="Calibri" panose="020F0502020204030204" pitchFamily="34" charset="0"/>
            </a:endParaRPr>
          </a:p>
        </p:txBody>
      </p:sp>
      <p:sp>
        <p:nvSpPr>
          <p:cNvPr id="4" name="Titolo 1">
            <a:extLst>
              <a:ext uri="{FF2B5EF4-FFF2-40B4-BE49-F238E27FC236}">
                <a16:creationId xmlns:a16="http://schemas.microsoft.com/office/drawing/2014/main" id="{DFFFFDBB-2C2B-EBCD-A178-8F27E697BFA2}"/>
              </a:ext>
            </a:extLst>
          </p:cNvPr>
          <p:cNvSpPr txBox="1">
            <a:spLocks/>
          </p:cNvSpPr>
          <p:nvPr/>
        </p:nvSpPr>
        <p:spPr>
          <a:xfrm>
            <a:off x="838200" y="365126"/>
            <a:ext cx="10515600" cy="63805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               </a:t>
            </a:r>
            <a:r>
              <a:rPr lang="it-IT" b="1" dirty="0">
                <a:solidFill>
                  <a:srgbClr val="0070C0"/>
                </a:solidFill>
                <a:latin typeface="Abadi Extra Light" panose="020B0204020104020204" pitchFamily="34" charset="0"/>
              </a:rPr>
              <a:t>La critica alla morale degli schiavi</a:t>
            </a:r>
          </a:p>
        </p:txBody>
      </p:sp>
      <p:sp>
        <p:nvSpPr>
          <p:cNvPr id="7" name="Segnaposto contenuto 2">
            <a:extLst>
              <a:ext uri="{FF2B5EF4-FFF2-40B4-BE49-F238E27FC236}">
                <a16:creationId xmlns:a16="http://schemas.microsoft.com/office/drawing/2014/main" id="{9EEA1A95-396A-2A84-CAE3-ECFDAEA63B0C}"/>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 </a:t>
            </a:r>
          </a:p>
        </p:txBody>
      </p:sp>
    </p:spTree>
    <p:extLst>
      <p:ext uri="{BB962C8B-B14F-4D97-AF65-F5344CB8AC3E}">
        <p14:creationId xmlns:p14="http://schemas.microsoft.com/office/powerpoint/2010/main" val="2006479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23A544-C790-BE18-686E-BD1436DE10A6}"/>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8B928CA9-A7D5-BD80-8DEE-4754D056F309}"/>
              </a:ext>
            </a:extLst>
          </p:cNvPr>
          <p:cNvSpPr>
            <a:spLocks noGrp="1"/>
          </p:cNvSpPr>
          <p:nvPr>
            <p:ph idx="1"/>
          </p:nvPr>
        </p:nvSpPr>
        <p:spPr/>
        <p:txBody>
          <a:bodyPr/>
          <a:lstStyle/>
          <a:p>
            <a:r>
              <a:rPr lang="it-IT" dirty="0"/>
              <a:t>Platone distingue tra due mondi: mondo sensibile e mondo iperuranio. Il primo è instabile, il secondo stabile ed eterno. Così sfugge all’angoscia che crea il divenire della realtà.</a:t>
            </a:r>
          </a:p>
          <a:p>
            <a:pPr marL="0" indent="0">
              <a:buNone/>
            </a:pPr>
            <a:r>
              <a:rPr lang="it-IT" dirty="0"/>
              <a:t> </a:t>
            </a:r>
          </a:p>
          <a:p>
            <a:r>
              <a:rPr lang="it-IT" dirty="0"/>
              <a:t>Il cristianesimo ripropone gli stessi temi del cristianesimo, tanto che Nietzsche sostiene che </a:t>
            </a:r>
          </a:p>
          <a:p>
            <a:pPr marL="0" indent="0">
              <a:buNone/>
            </a:pPr>
            <a:r>
              <a:rPr lang="it-IT" dirty="0">
                <a:solidFill>
                  <a:srgbClr val="984806"/>
                </a:solidFill>
                <a:ea typeface="Calibri" panose="020F0502020204030204" pitchFamily="34" charset="0"/>
                <a:cs typeface="Ebrima" panose="02000000000000000000" pitchFamily="2" charset="0"/>
              </a:rPr>
              <a:t>“Il cristianesimo è un platonismo per ‘il </a:t>
            </a:r>
            <a:r>
              <a:rPr lang="it-IT" dirty="0" err="1">
                <a:solidFill>
                  <a:srgbClr val="984806"/>
                </a:solidFill>
                <a:ea typeface="Calibri" panose="020F0502020204030204" pitchFamily="34" charset="0"/>
                <a:cs typeface="Ebrima" panose="02000000000000000000" pitchFamily="2" charset="0"/>
              </a:rPr>
              <a:t>popolo’</a:t>
            </a:r>
            <a:r>
              <a:rPr lang="it-IT" dirty="0">
                <a:solidFill>
                  <a:srgbClr val="984806"/>
                </a:solidFill>
                <a:ea typeface="Calibri" panose="020F0502020204030204" pitchFamily="34" charset="0"/>
                <a:cs typeface="Ebrima" panose="02000000000000000000" pitchFamily="2" charset="0"/>
              </a:rPr>
              <a:t>”</a:t>
            </a:r>
            <a:r>
              <a:rPr lang="it-IT" dirty="0">
                <a:ea typeface="Calibri" panose="020F0502020204030204" pitchFamily="34" charset="0"/>
                <a:cs typeface="Ebrima" panose="02000000000000000000" pitchFamily="2" charset="0"/>
              </a:rPr>
              <a:t>.</a:t>
            </a:r>
            <a:endParaRPr lang="it-IT" dirty="0"/>
          </a:p>
          <a:p>
            <a:pPr marL="0" indent="0">
              <a:buNone/>
            </a:pPr>
            <a:endParaRPr lang="it-IT" dirty="0"/>
          </a:p>
        </p:txBody>
      </p:sp>
      <p:sp>
        <p:nvSpPr>
          <p:cNvPr id="4" name="Titolo 1">
            <a:extLst>
              <a:ext uri="{FF2B5EF4-FFF2-40B4-BE49-F238E27FC236}">
                <a16:creationId xmlns:a16="http://schemas.microsoft.com/office/drawing/2014/main" id="{DFFFFDBB-2C2B-EBCD-A178-8F27E697BFA2}"/>
              </a:ext>
            </a:extLst>
          </p:cNvPr>
          <p:cNvSpPr txBox="1">
            <a:spLocks/>
          </p:cNvSpPr>
          <p:nvPr/>
        </p:nvSpPr>
        <p:spPr>
          <a:xfrm>
            <a:off x="1171852" y="365126"/>
            <a:ext cx="10181948" cy="638052"/>
          </a:xfrm>
          <a:prstGeom prst="rect">
            <a:avLst/>
          </a:prstGeom>
        </p:spPr>
        <p:txBody>
          <a:bodyPr vert="horz" lIns="91440" tIns="45720" rIns="91440" bIns="45720" rtlCol="0" anchor="ctr">
            <a:normAutofit fontScale="90000" lnSpcReduction="10000"/>
          </a:bodyPr>
          <a:lstStyle>
            <a:defPPr>
              <a:defRPr lang="it-IT"/>
            </a:defPPr>
            <a:lvl1pPr>
              <a:lnSpc>
                <a:spcPct val="90000"/>
              </a:lnSpc>
              <a:spcBef>
                <a:spcPct val="0"/>
              </a:spcBef>
              <a:buNone/>
              <a:defRPr sz="4400">
                <a:latin typeface="+mj-lt"/>
                <a:ea typeface="+mj-ea"/>
                <a:cs typeface="+mj-cs"/>
              </a:defRPr>
            </a:lvl1pPr>
          </a:lstStyle>
          <a:p>
            <a:r>
              <a:rPr lang="it-IT" dirty="0"/>
              <a:t>      </a:t>
            </a:r>
            <a:r>
              <a:rPr lang="it-IT" b="1" dirty="0">
                <a:solidFill>
                  <a:srgbClr val="0070C0"/>
                </a:solidFill>
                <a:latin typeface="Abadi Extra Light" panose="020B0204020104020204" pitchFamily="34" charset="0"/>
              </a:rPr>
              <a:t>La critica al platonismo e al cristianesimo</a:t>
            </a:r>
          </a:p>
        </p:txBody>
      </p:sp>
      <p:sp>
        <p:nvSpPr>
          <p:cNvPr id="7" name="Segnaposto contenuto 2">
            <a:extLst>
              <a:ext uri="{FF2B5EF4-FFF2-40B4-BE49-F238E27FC236}">
                <a16:creationId xmlns:a16="http://schemas.microsoft.com/office/drawing/2014/main" id="{9EEA1A95-396A-2A84-CAE3-ECFDAEA63B0C}"/>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 </a:t>
            </a:r>
          </a:p>
        </p:txBody>
      </p:sp>
    </p:spTree>
    <p:extLst>
      <p:ext uri="{BB962C8B-B14F-4D97-AF65-F5344CB8AC3E}">
        <p14:creationId xmlns:p14="http://schemas.microsoft.com/office/powerpoint/2010/main" val="2235762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467CA7-0630-1641-A103-6F70C31FD189}"/>
              </a:ext>
            </a:extLst>
          </p:cNvPr>
          <p:cNvSpPr>
            <a:spLocks noGrp="1"/>
          </p:cNvSpPr>
          <p:nvPr>
            <p:ph type="title"/>
          </p:nvPr>
        </p:nvSpPr>
        <p:spPr>
          <a:xfrm>
            <a:off x="838200" y="365126"/>
            <a:ext cx="10515600" cy="638052"/>
          </a:xfrm>
        </p:spPr>
        <p:txBody>
          <a:bodyPr>
            <a:normAutofit fontScale="90000"/>
          </a:bodyPr>
          <a:lstStyle/>
          <a:p>
            <a:pPr algn="ctr"/>
            <a:r>
              <a:rPr lang="it-IT" b="1" dirty="0">
                <a:solidFill>
                  <a:srgbClr val="0070C0"/>
                </a:solidFill>
                <a:latin typeface="Abadi Extra Light" panose="020B0204020104020204" pitchFamily="34" charset="0"/>
              </a:rPr>
              <a:t>Storia di un errore</a:t>
            </a:r>
          </a:p>
        </p:txBody>
      </p:sp>
      <p:sp>
        <p:nvSpPr>
          <p:cNvPr id="3" name="Segnaposto contenuto 2">
            <a:extLst>
              <a:ext uri="{FF2B5EF4-FFF2-40B4-BE49-F238E27FC236}">
                <a16:creationId xmlns:a16="http://schemas.microsoft.com/office/drawing/2014/main" id="{7404DD65-709A-5FC0-25DA-E25DB985499E}"/>
              </a:ext>
            </a:extLst>
          </p:cNvPr>
          <p:cNvSpPr>
            <a:spLocks noGrp="1"/>
          </p:cNvSpPr>
          <p:nvPr>
            <p:ph idx="1"/>
          </p:nvPr>
        </p:nvSpPr>
        <p:spPr>
          <a:xfrm>
            <a:off x="713913" y="1074198"/>
            <a:ext cx="10515600" cy="5007006"/>
          </a:xfrm>
        </p:spPr>
        <p:txBody>
          <a:bodyPr>
            <a:noAutofit/>
          </a:bodyPr>
          <a:lstStyle/>
          <a:p>
            <a:pPr marL="0" indent="0">
              <a:lnSpc>
                <a:spcPct val="170000"/>
              </a:lnSpc>
              <a:buNone/>
            </a:pPr>
            <a:r>
              <a:rPr lang="it-IT" sz="1400" b="0" i="0" dirty="0">
                <a:solidFill>
                  <a:srgbClr val="222222"/>
                </a:solidFill>
                <a:effectLst/>
                <a:latin typeface="Ubuntu" panose="020B0504030602030204" pitchFamily="34" charset="0"/>
              </a:rPr>
              <a:t>La storia dell’errore è da intendersi come l’errore dei filosofi di aver sempre sdoppiato il mondo. Un mondo “terreno”, falso, infido, senza importanza e un mondo “celeste”, il mondo delle essenze, l’unico da tenere in considerazione. Questo sdoppiamento è rassicurante e permette di abbandonare la sapienza tragica dei Greci: il dolore e la morte vengono annullati dalla consolazione che porta la fede in un altro mondo che rispetto a quello in cui viviamo è migliore, stabile, ordinato.</a:t>
            </a:r>
          </a:p>
          <a:p>
            <a:pPr marL="0" indent="0">
              <a:lnSpc>
                <a:spcPct val="170000"/>
              </a:lnSpc>
              <a:buNone/>
            </a:pPr>
            <a:endParaRPr lang="it-IT" sz="1200" dirty="0">
              <a:latin typeface="Ubuntu" panose="020B0504030602030204" pitchFamily="34" charset="0"/>
            </a:endParaRPr>
          </a:p>
          <a:p>
            <a:pPr>
              <a:lnSpc>
                <a:spcPct val="170000"/>
              </a:lnSpc>
            </a:pPr>
            <a:r>
              <a:rPr lang="it-IT" sz="1200" dirty="0">
                <a:latin typeface="Ubuntu" panose="020B0504030602030204" pitchFamily="34" charset="0"/>
              </a:rPr>
              <a:t>[</a:t>
            </a:r>
            <a:r>
              <a:rPr lang="it-IT" sz="1200" b="1" dirty="0">
                <a:latin typeface="Ubuntu" panose="020B0504030602030204" pitchFamily="34" charset="0"/>
              </a:rPr>
              <a:t>Socrate</a:t>
            </a:r>
            <a:r>
              <a:rPr lang="it-IT" sz="1200" dirty="0">
                <a:latin typeface="Ubuntu" panose="020B0504030602030204" pitchFamily="34" charset="0"/>
              </a:rPr>
              <a:t>, che anticipa Platone ed esalta il saggio, il pio, il virtuoso]</a:t>
            </a:r>
          </a:p>
          <a:p>
            <a:pPr>
              <a:lnSpc>
                <a:spcPct val="170000"/>
              </a:lnSpc>
            </a:pPr>
            <a:r>
              <a:rPr lang="it-IT" sz="1200" b="1" dirty="0">
                <a:latin typeface="Ubuntu" panose="020B0504030602030204" pitchFamily="34" charset="0"/>
              </a:rPr>
              <a:t>Platonismo</a:t>
            </a:r>
            <a:r>
              <a:rPr lang="it-IT" sz="1200" dirty="0">
                <a:latin typeface="Ubuntu" panose="020B0504030602030204" pitchFamily="34" charset="0"/>
              </a:rPr>
              <a:t>: </a:t>
            </a:r>
            <a:r>
              <a:rPr lang="it-IT" sz="1200" i="1" dirty="0">
                <a:effectLst/>
                <a:latin typeface="Ubuntu" panose="020B0504030602030204" pitchFamily="34" charset="0"/>
              </a:rPr>
              <a:t>Il mondo vero raggiungibile per il saggio, il pio, il virtuoso</a:t>
            </a:r>
          </a:p>
          <a:p>
            <a:pPr>
              <a:lnSpc>
                <a:spcPct val="170000"/>
              </a:lnSpc>
            </a:pPr>
            <a:r>
              <a:rPr lang="it-IT" sz="1200" b="1" dirty="0">
                <a:latin typeface="Ubuntu" panose="020B0504030602030204" pitchFamily="34" charset="0"/>
              </a:rPr>
              <a:t>Cristianesimo</a:t>
            </a:r>
            <a:r>
              <a:rPr lang="it-IT" sz="1200" dirty="0">
                <a:latin typeface="Ubuntu" panose="020B0504030602030204" pitchFamily="34" charset="0"/>
              </a:rPr>
              <a:t>: </a:t>
            </a:r>
            <a:r>
              <a:rPr lang="it-IT" sz="1200" i="1" dirty="0">
                <a:effectLst/>
                <a:latin typeface="Ubuntu" panose="020B0504030602030204" pitchFamily="34" charset="0"/>
              </a:rPr>
              <a:t>Il mondo vero, per adesso irraggiungibile, ma promesso al saggio, al pio, al virtuoso</a:t>
            </a:r>
            <a:endParaRPr lang="it-IT" sz="1200" dirty="0">
              <a:latin typeface="Ubuntu" panose="020B0504030602030204" pitchFamily="34" charset="0"/>
            </a:endParaRPr>
          </a:p>
          <a:p>
            <a:pPr>
              <a:lnSpc>
                <a:spcPct val="170000"/>
              </a:lnSpc>
            </a:pPr>
            <a:r>
              <a:rPr lang="it-IT" sz="1200" b="1" dirty="0">
                <a:latin typeface="Ubuntu" panose="020B0504030602030204" pitchFamily="34" charset="0"/>
              </a:rPr>
              <a:t>Kantismo</a:t>
            </a:r>
            <a:r>
              <a:rPr lang="it-IT" sz="1200" dirty="0">
                <a:latin typeface="Ubuntu" panose="020B0504030602030204" pitchFamily="34" charset="0"/>
              </a:rPr>
              <a:t>: </a:t>
            </a:r>
            <a:r>
              <a:rPr lang="it-IT" sz="1200" i="1" dirty="0">
                <a:effectLst/>
                <a:latin typeface="Ubuntu" panose="020B0504030602030204" pitchFamily="34" charset="0"/>
              </a:rPr>
              <a:t>Il mondo vero è irraggiungibile, ma è una consolazione, un imperativo. Il saggio agisce in funzione del mondo vero</a:t>
            </a:r>
          </a:p>
          <a:p>
            <a:pPr>
              <a:lnSpc>
                <a:spcPct val="170000"/>
              </a:lnSpc>
            </a:pPr>
            <a:r>
              <a:rPr lang="it-IT" sz="1200" b="1" dirty="0">
                <a:latin typeface="Ubuntu" panose="020B0504030602030204" pitchFamily="34" charset="0"/>
              </a:rPr>
              <a:t>Positivismo</a:t>
            </a:r>
            <a:r>
              <a:rPr lang="it-IT" sz="1200" i="1" dirty="0">
                <a:latin typeface="Ubuntu" panose="020B0504030602030204" pitchFamily="34" charset="0"/>
              </a:rPr>
              <a:t>: il mondo vero è irraggiungibile; </a:t>
            </a:r>
            <a:r>
              <a:rPr lang="it-IT" sz="1200" dirty="0">
                <a:latin typeface="Ubuntu" panose="020B0504030602030204" pitchFamily="34" charset="0"/>
              </a:rPr>
              <a:t>risveglio della verità [non indagare le cause ultime, ma solo le cause prossime, il come e non il </a:t>
            </a:r>
            <a:r>
              <a:rPr lang="it-IT" sz="1200" dirty="0" err="1">
                <a:latin typeface="Ubuntu" panose="020B0504030602030204" pitchFamily="34" charset="0"/>
              </a:rPr>
              <a:t>perchè</a:t>
            </a:r>
            <a:r>
              <a:rPr lang="it-IT" sz="1200" dirty="0">
                <a:latin typeface="Ubuntu" panose="020B0504030602030204" pitchFamily="34" charset="0"/>
              </a:rPr>
              <a:t>]</a:t>
            </a:r>
          </a:p>
          <a:p>
            <a:pPr>
              <a:lnSpc>
                <a:spcPct val="170000"/>
              </a:lnSpc>
            </a:pPr>
            <a:r>
              <a:rPr lang="it-IT" sz="1200" b="1" dirty="0">
                <a:latin typeface="Ubuntu" panose="020B0504030602030204" pitchFamily="34" charset="0"/>
              </a:rPr>
              <a:t>Eliminazione</a:t>
            </a:r>
            <a:r>
              <a:rPr lang="it-IT" sz="1200" dirty="0">
                <a:latin typeface="Ubuntu" panose="020B0504030602030204" pitchFamily="34" charset="0"/>
              </a:rPr>
              <a:t> del mondo vero; vergogna di Platone </a:t>
            </a:r>
          </a:p>
          <a:p>
            <a:pPr>
              <a:lnSpc>
                <a:spcPct val="170000"/>
              </a:lnSpc>
            </a:pPr>
            <a:r>
              <a:rPr lang="it-IT" sz="1200" b="1" dirty="0">
                <a:latin typeface="Ubuntu" panose="020B0504030602030204" pitchFamily="34" charset="0"/>
              </a:rPr>
              <a:t>Fine dell’errore </a:t>
            </a:r>
            <a:r>
              <a:rPr lang="it-IT" sz="1200" dirty="0">
                <a:latin typeface="Ubuntu" panose="020B0504030602030204" pitchFamily="34" charset="0"/>
              </a:rPr>
              <a:t>e inizio dell’età di Zaratustra, del Superuomo</a:t>
            </a:r>
          </a:p>
          <a:p>
            <a:pPr marL="0" indent="0">
              <a:lnSpc>
                <a:spcPct val="170000"/>
              </a:lnSpc>
              <a:buNone/>
            </a:pPr>
            <a:r>
              <a:rPr lang="it-IT" sz="1200" dirty="0"/>
              <a:t>(Nietzsche, </a:t>
            </a:r>
            <a:r>
              <a:rPr lang="it-IT" sz="1200" i="1" dirty="0"/>
              <a:t>Come il mondo </a:t>
            </a:r>
            <a:r>
              <a:rPr lang="it-IT" sz="1200" i="1" dirty="0" err="1"/>
              <a:t>verò</a:t>
            </a:r>
            <a:r>
              <a:rPr lang="it-IT" sz="1200" i="1" dirty="0"/>
              <a:t> finì per diventare favola. Storia di un errore</a:t>
            </a:r>
            <a:r>
              <a:rPr lang="it-IT" sz="1200" dirty="0"/>
              <a:t>, da: </a:t>
            </a:r>
            <a:r>
              <a:rPr lang="it-IT" sz="1200" i="1" dirty="0"/>
              <a:t>Il crepuscolo degli idoli</a:t>
            </a:r>
            <a:r>
              <a:rPr lang="it-IT" sz="1200" dirty="0"/>
              <a:t>)</a:t>
            </a:r>
          </a:p>
        </p:txBody>
      </p:sp>
    </p:spTree>
    <p:extLst>
      <p:ext uri="{BB962C8B-B14F-4D97-AF65-F5344CB8AC3E}">
        <p14:creationId xmlns:p14="http://schemas.microsoft.com/office/powerpoint/2010/main" val="204875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23A544-C790-BE18-686E-BD1436DE10A6}"/>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8B928CA9-A7D5-BD80-8DEE-4754D056F309}"/>
              </a:ext>
            </a:extLst>
          </p:cNvPr>
          <p:cNvSpPr>
            <a:spLocks noGrp="1"/>
          </p:cNvSpPr>
          <p:nvPr>
            <p:ph idx="1"/>
          </p:nvPr>
        </p:nvSpPr>
        <p:spPr>
          <a:xfrm>
            <a:off x="838200" y="1442915"/>
            <a:ext cx="10515600" cy="4886448"/>
          </a:xfrm>
        </p:spPr>
        <p:txBody>
          <a:bodyPr>
            <a:normAutofit fontScale="92500" lnSpcReduction="20000"/>
          </a:bodyPr>
          <a:lstStyle/>
          <a:p>
            <a:pPr marL="0" indent="0">
              <a:buNone/>
            </a:pPr>
            <a:r>
              <a:rPr lang="it-IT" dirty="0">
                <a:latin typeface="Ebrima" panose="02000000000000000000" pitchFamily="2" charset="0"/>
                <a:cs typeface="Ebrima" panose="02000000000000000000" pitchFamily="2" charset="0"/>
              </a:rPr>
              <a:t>La metafisica (</a:t>
            </a:r>
            <a:r>
              <a:rPr lang="it-IT" dirty="0" err="1">
                <a:latin typeface="Ebrima" panose="02000000000000000000" pitchFamily="2" charset="0"/>
                <a:cs typeface="Ebrima" panose="02000000000000000000" pitchFamily="2" charset="0"/>
              </a:rPr>
              <a:t>vd</a:t>
            </a:r>
            <a:r>
              <a:rPr lang="it-IT" dirty="0">
                <a:latin typeface="Ebrima" panose="02000000000000000000" pitchFamily="2" charset="0"/>
                <a:cs typeface="Ebrima" panose="02000000000000000000" pitchFamily="2" charset="0"/>
              </a:rPr>
              <a:t>. Platone) è falsa perché per rassicurarci teorizza l’esistenza di un mondo stabile da opporre a quello caotico in cui siamo immersi.</a:t>
            </a:r>
          </a:p>
          <a:p>
            <a:pPr marL="0" indent="0">
              <a:buNone/>
            </a:pPr>
            <a:endParaRPr lang="it-IT" dirty="0">
              <a:latin typeface="Ebrima" panose="02000000000000000000" pitchFamily="2" charset="0"/>
              <a:cs typeface="Ebrima" panose="02000000000000000000" pitchFamily="2" charset="0"/>
            </a:endParaRPr>
          </a:p>
          <a:p>
            <a:pPr marL="0" indent="0">
              <a:buNone/>
            </a:pPr>
            <a:r>
              <a:rPr lang="it-IT" dirty="0">
                <a:latin typeface="Ebrima" panose="02000000000000000000" pitchFamily="2" charset="0"/>
                <a:cs typeface="Ebrima" panose="02000000000000000000" pitchFamily="2" charset="0"/>
              </a:rPr>
              <a:t>Allo stesso modo, la scienza non ci dà un’immagine vera della realtà, ma solo degli strumenti utili alla sopravvivenza.</a:t>
            </a:r>
          </a:p>
          <a:p>
            <a:pPr marL="0" indent="0">
              <a:buNone/>
            </a:pPr>
            <a:endParaRPr lang="it-IT" dirty="0"/>
          </a:p>
          <a:p>
            <a:pPr marL="0" indent="0">
              <a:buNone/>
            </a:pPr>
            <a:r>
              <a:rPr lang="it-IT" dirty="0">
                <a:latin typeface="Ebrima" panose="02000000000000000000" pitchFamily="2" charset="0"/>
                <a:cs typeface="Ebrima" panose="02000000000000000000" pitchFamily="2" charset="0"/>
              </a:rPr>
              <a:t>Gli scienziati </a:t>
            </a:r>
            <a:r>
              <a:rPr lang="it-IT" dirty="0">
                <a:solidFill>
                  <a:srgbClr val="984806"/>
                </a:solidFill>
                <a:latin typeface="Ebrima" panose="02000000000000000000" pitchFamily="2" charset="0"/>
                <a:cs typeface="Ebrima" panose="02000000000000000000" pitchFamily="2" charset="0"/>
              </a:rPr>
              <a:t>“Vogliono la regola, perché essa toglie al mondo il suo aspetto pauroso. La paura dell’incalcolabile come istinto segreto della scienza.” </a:t>
            </a:r>
            <a:r>
              <a:rPr lang="it-IT" dirty="0">
                <a:latin typeface="Ebrima" panose="02000000000000000000" pitchFamily="2" charset="0"/>
                <a:cs typeface="Ebrima" panose="02000000000000000000" pitchFamily="2" charset="0"/>
              </a:rPr>
              <a:t>(</a:t>
            </a:r>
            <a:r>
              <a:rPr lang="it-IT" i="1" dirty="0">
                <a:latin typeface="Ebrima" panose="02000000000000000000" pitchFamily="2" charset="0"/>
                <a:cs typeface="Ebrima" panose="02000000000000000000" pitchFamily="2" charset="0"/>
              </a:rPr>
              <a:t>Frammenti postumi </a:t>
            </a:r>
            <a:r>
              <a:rPr lang="it-IT" dirty="0">
                <a:latin typeface="Ebrima" panose="02000000000000000000" pitchFamily="2" charset="0"/>
                <a:cs typeface="Ebrima" panose="02000000000000000000" pitchFamily="2" charset="0"/>
              </a:rPr>
              <a:t>1885-1887, 5 [10]).</a:t>
            </a:r>
          </a:p>
          <a:p>
            <a:pPr marL="0" indent="0">
              <a:buNone/>
            </a:pPr>
            <a:endParaRPr lang="it-IT" dirty="0">
              <a:solidFill>
                <a:srgbClr val="984806"/>
              </a:solidFill>
              <a:latin typeface="Ebrima" panose="02000000000000000000" pitchFamily="2" charset="0"/>
              <a:ea typeface="Calibri" panose="020F0502020204030204" pitchFamily="34" charset="0"/>
              <a:cs typeface="Ebrima" panose="02000000000000000000" pitchFamily="2" charset="0"/>
            </a:endParaRPr>
          </a:p>
          <a:p>
            <a:pPr marL="0" indent="0">
              <a:buNone/>
            </a:pPr>
            <a:r>
              <a:rPr lang="it-IT" dirty="0">
                <a:solidFill>
                  <a:srgbClr val="984806"/>
                </a:solidFill>
                <a:latin typeface="Ebrima" panose="02000000000000000000" pitchFamily="2" charset="0"/>
                <a:ea typeface="Calibri" panose="020F0502020204030204" pitchFamily="34" charset="0"/>
                <a:cs typeface="Ebrima" panose="02000000000000000000" pitchFamily="2" charset="0"/>
              </a:rPr>
              <a:t>“La logica è legata a questa condizione: supporre che si diano casi identici, perché senza costanti l'uomo non può sopravvivere.”</a:t>
            </a:r>
            <a:endParaRPr lang="it-IT" sz="3600" dirty="0">
              <a:latin typeface="Calibri" panose="020F0502020204030204" pitchFamily="34" charset="0"/>
              <a:ea typeface="Calibri" panose="020F0502020204030204" pitchFamily="34" charset="0"/>
            </a:endParaRPr>
          </a:p>
          <a:p>
            <a:pPr marL="0" indent="0">
              <a:buNone/>
            </a:pPr>
            <a:endParaRPr lang="it-IT" dirty="0"/>
          </a:p>
        </p:txBody>
      </p:sp>
      <p:sp>
        <p:nvSpPr>
          <p:cNvPr id="4" name="Titolo 1">
            <a:extLst>
              <a:ext uri="{FF2B5EF4-FFF2-40B4-BE49-F238E27FC236}">
                <a16:creationId xmlns:a16="http://schemas.microsoft.com/office/drawing/2014/main" id="{DFFFFDBB-2C2B-EBCD-A178-8F27E697BFA2}"/>
              </a:ext>
            </a:extLst>
          </p:cNvPr>
          <p:cNvSpPr txBox="1">
            <a:spLocks/>
          </p:cNvSpPr>
          <p:nvPr/>
        </p:nvSpPr>
        <p:spPr>
          <a:xfrm>
            <a:off x="838200" y="365126"/>
            <a:ext cx="10515600" cy="63805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          </a:t>
            </a:r>
            <a:r>
              <a:rPr lang="it-IT" b="1" dirty="0">
                <a:solidFill>
                  <a:srgbClr val="0070C0"/>
                </a:solidFill>
                <a:latin typeface="Abadi Extra Light" panose="020B0204020104020204" pitchFamily="34" charset="0"/>
              </a:rPr>
              <a:t>La critica alla metafisica e alla scienza</a:t>
            </a:r>
          </a:p>
        </p:txBody>
      </p:sp>
      <p:sp>
        <p:nvSpPr>
          <p:cNvPr id="7" name="Segnaposto contenuto 2">
            <a:extLst>
              <a:ext uri="{FF2B5EF4-FFF2-40B4-BE49-F238E27FC236}">
                <a16:creationId xmlns:a16="http://schemas.microsoft.com/office/drawing/2014/main" id="{9EEA1A95-396A-2A84-CAE3-ECFDAEA63B0C}"/>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 </a:t>
            </a:r>
          </a:p>
        </p:txBody>
      </p:sp>
    </p:spTree>
    <p:extLst>
      <p:ext uri="{BB962C8B-B14F-4D97-AF65-F5344CB8AC3E}">
        <p14:creationId xmlns:p14="http://schemas.microsoft.com/office/powerpoint/2010/main" val="1014811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23A544-C790-BE18-686E-BD1436DE10A6}"/>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8B928CA9-A7D5-BD80-8DEE-4754D056F309}"/>
              </a:ext>
            </a:extLst>
          </p:cNvPr>
          <p:cNvSpPr>
            <a:spLocks noGrp="1"/>
          </p:cNvSpPr>
          <p:nvPr>
            <p:ph idx="1"/>
          </p:nvPr>
        </p:nvSpPr>
        <p:spPr/>
        <p:txBody>
          <a:bodyPr/>
          <a:lstStyle/>
          <a:p>
            <a:pPr marL="0" indent="0">
              <a:buNone/>
            </a:pPr>
            <a:r>
              <a:rPr lang="it-IT" dirty="0">
                <a:solidFill>
                  <a:srgbClr val="984806"/>
                </a:solidFill>
                <a:latin typeface="Ebrima" panose="02000000000000000000" pitchFamily="2" charset="0"/>
                <a:ea typeface="Calibri" panose="020F0502020204030204" pitchFamily="34" charset="0"/>
                <a:cs typeface="Ebrima" panose="02000000000000000000" pitchFamily="2" charset="0"/>
              </a:rPr>
              <a:t>“Che cosa mi dà il diritto di parlare (…) d’un io come causa dei pensieri?” </a:t>
            </a:r>
            <a:r>
              <a:rPr lang="it-IT" dirty="0">
                <a:latin typeface="Ebrima" panose="02000000000000000000" pitchFamily="2" charset="0"/>
                <a:ea typeface="Calibri" panose="020F0502020204030204" pitchFamily="34" charset="0"/>
                <a:cs typeface="Ebrima" panose="02000000000000000000" pitchFamily="2" charset="0"/>
              </a:rPr>
              <a:t>Giacché</a:t>
            </a:r>
            <a:r>
              <a:rPr lang="it-IT" dirty="0">
                <a:solidFill>
                  <a:srgbClr val="984806"/>
                </a:solidFill>
                <a:latin typeface="Ebrima" panose="02000000000000000000" pitchFamily="2" charset="0"/>
                <a:ea typeface="Calibri" panose="020F0502020204030204" pitchFamily="34" charset="0"/>
                <a:cs typeface="Ebrima" panose="02000000000000000000" pitchFamily="2" charset="0"/>
              </a:rPr>
              <a:t> “un pensiero viene quando è ‘lui’ a volerlo, e non quando ‘io’ lo voglio</a:t>
            </a:r>
            <a:r>
              <a:rPr lang="it-IT" dirty="0">
                <a:latin typeface="Ebrima" panose="02000000000000000000" pitchFamily="2" charset="0"/>
                <a:ea typeface="Calibri" panose="020F0502020204030204" pitchFamily="34" charset="0"/>
                <a:cs typeface="Ebrima" panose="02000000000000000000" pitchFamily="2" charset="0"/>
              </a:rPr>
              <a:t>. </a:t>
            </a:r>
          </a:p>
          <a:p>
            <a:pPr marL="0" indent="0">
              <a:buNone/>
            </a:pPr>
            <a:r>
              <a:rPr lang="it-IT" dirty="0">
                <a:latin typeface="Ebrima" panose="02000000000000000000" pitchFamily="2" charset="0"/>
                <a:ea typeface="Calibri" panose="020F0502020204030204" pitchFamily="34" charset="0"/>
                <a:cs typeface="Ebrima" panose="02000000000000000000" pitchFamily="2" charset="0"/>
              </a:rPr>
              <a:t>Invece di </a:t>
            </a:r>
            <a:r>
              <a:rPr lang="it-IT">
                <a:latin typeface="Ebrima" panose="02000000000000000000" pitchFamily="2" charset="0"/>
                <a:ea typeface="Calibri" panose="020F0502020204030204" pitchFamily="34" charset="0"/>
                <a:cs typeface="Ebrima" panose="02000000000000000000" pitchFamily="2" charset="0"/>
              </a:rPr>
              <a:t>dire “io penso“, </a:t>
            </a:r>
            <a:r>
              <a:rPr lang="it-IT" dirty="0">
                <a:latin typeface="Ebrima" panose="02000000000000000000" pitchFamily="2" charset="0"/>
                <a:ea typeface="Calibri" panose="020F0502020204030204" pitchFamily="34" charset="0"/>
                <a:cs typeface="Ebrima" panose="02000000000000000000" pitchFamily="2" charset="0"/>
              </a:rPr>
              <a:t>bisogna dire piuttosto: </a:t>
            </a:r>
            <a:r>
              <a:rPr lang="it-IT" dirty="0">
                <a:solidFill>
                  <a:srgbClr val="984806"/>
                </a:solidFill>
                <a:latin typeface="Ebrima" panose="02000000000000000000" pitchFamily="2" charset="0"/>
                <a:ea typeface="Calibri" panose="020F0502020204030204" pitchFamily="34" charset="0"/>
                <a:cs typeface="Ebrima" panose="02000000000000000000" pitchFamily="2" charset="0"/>
              </a:rPr>
              <a:t>“esso pensa: ma che questo ‘esso’ sia proprio quel famoso vecchio ‘io’ è per dirlo in maniera blanda, soltanto una supposizione»</a:t>
            </a:r>
            <a:r>
              <a:rPr lang="it-IT" dirty="0">
                <a:latin typeface="Ebrima" panose="02000000000000000000" pitchFamily="2" charset="0"/>
                <a:ea typeface="Calibri" panose="020F0502020204030204" pitchFamily="34" charset="0"/>
                <a:cs typeface="Ebrima" panose="02000000000000000000" pitchFamily="2" charset="0"/>
              </a:rPr>
              <a:t>.</a:t>
            </a:r>
          </a:p>
          <a:p>
            <a:pPr marL="0" indent="0">
              <a:buNone/>
            </a:pPr>
            <a:endParaRPr lang="it-IT" dirty="0">
              <a:solidFill>
                <a:srgbClr val="984806"/>
              </a:solidFill>
              <a:latin typeface="Ebrima" panose="02000000000000000000" pitchFamily="2" charset="0"/>
              <a:cs typeface="Ebrima" panose="02000000000000000000" pitchFamily="2" charset="0"/>
            </a:endParaRPr>
          </a:p>
          <a:p>
            <a:pPr marL="0" indent="0">
              <a:buNone/>
            </a:pPr>
            <a:r>
              <a:rPr lang="it-IT" dirty="0">
                <a:latin typeface="Ebrima" panose="02000000000000000000" pitchFamily="2" charset="0"/>
                <a:cs typeface="Ebrima" panose="02000000000000000000" pitchFamily="2" charset="0"/>
              </a:rPr>
              <a:t>Nietzsche usa il termine </a:t>
            </a:r>
            <a:r>
              <a:rPr lang="it-IT" b="1" dirty="0">
                <a:latin typeface="Ebrima" panose="02000000000000000000" pitchFamily="2" charset="0"/>
                <a:cs typeface="Ebrima" panose="02000000000000000000" pitchFamily="2" charset="0"/>
              </a:rPr>
              <a:t>Es</a:t>
            </a:r>
            <a:r>
              <a:rPr lang="it-IT" dirty="0">
                <a:latin typeface="Ebrima" panose="02000000000000000000" pitchFamily="2" charset="0"/>
                <a:cs typeface="Ebrima" panose="02000000000000000000" pitchFamily="2" charset="0"/>
              </a:rPr>
              <a:t> e anticipa il concetto di inconscio.</a:t>
            </a:r>
          </a:p>
          <a:p>
            <a:pPr marL="0" indent="0">
              <a:buNone/>
            </a:pPr>
            <a:endParaRPr lang="it-IT" dirty="0"/>
          </a:p>
          <a:p>
            <a:pPr marL="0" indent="0">
              <a:buNone/>
            </a:pPr>
            <a:endParaRPr lang="it-IT" dirty="0"/>
          </a:p>
        </p:txBody>
      </p:sp>
      <p:sp>
        <p:nvSpPr>
          <p:cNvPr id="4" name="Titolo 1">
            <a:extLst>
              <a:ext uri="{FF2B5EF4-FFF2-40B4-BE49-F238E27FC236}">
                <a16:creationId xmlns:a16="http://schemas.microsoft.com/office/drawing/2014/main" id="{DFFFFDBB-2C2B-EBCD-A178-8F27E697BFA2}"/>
              </a:ext>
            </a:extLst>
          </p:cNvPr>
          <p:cNvSpPr txBox="1">
            <a:spLocks/>
          </p:cNvSpPr>
          <p:nvPr/>
        </p:nvSpPr>
        <p:spPr>
          <a:xfrm>
            <a:off x="838200" y="365126"/>
            <a:ext cx="10515600" cy="63805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                     </a:t>
            </a:r>
            <a:r>
              <a:rPr lang="it-IT" b="1" dirty="0">
                <a:solidFill>
                  <a:srgbClr val="0070C0"/>
                </a:solidFill>
                <a:latin typeface="Abadi Extra Light" panose="020B0204020104020204" pitchFamily="34" charset="0"/>
              </a:rPr>
              <a:t>La critica al concetto di io</a:t>
            </a:r>
          </a:p>
        </p:txBody>
      </p:sp>
      <p:sp>
        <p:nvSpPr>
          <p:cNvPr id="7" name="Segnaposto contenuto 2">
            <a:extLst>
              <a:ext uri="{FF2B5EF4-FFF2-40B4-BE49-F238E27FC236}">
                <a16:creationId xmlns:a16="http://schemas.microsoft.com/office/drawing/2014/main" id="{9EEA1A95-396A-2A84-CAE3-ECFDAEA63B0C}"/>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 </a:t>
            </a:r>
          </a:p>
        </p:txBody>
      </p:sp>
    </p:spTree>
    <p:extLst>
      <p:ext uri="{BB962C8B-B14F-4D97-AF65-F5344CB8AC3E}">
        <p14:creationId xmlns:p14="http://schemas.microsoft.com/office/powerpoint/2010/main" val="1525985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23A544-C790-BE18-686E-BD1436DE10A6}"/>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8B928CA9-A7D5-BD80-8DEE-4754D056F309}"/>
              </a:ext>
            </a:extLst>
          </p:cNvPr>
          <p:cNvSpPr>
            <a:spLocks noGrp="1"/>
          </p:cNvSpPr>
          <p:nvPr>
            <p:ph idx="1"/>
          </p:nvPr>
        </p:nvSpPr>
        <p:spPr/>
        <p:txBody>
          <a:bodyPr>
            <a:normAutofit lnSpcReduction="10000"/>
          </a:bodyPr>
          <a:lstStyle/>
          <a:p>
            <a:r>
              <a:rPr lang="it-IT" dirty="0">
                <a:latin typeface="Ebrima" panose="02000000000000000000" pitchFamily="2" charset="0"/>
                <a:cs typeface="Ebrima" panose="02000000000000000000" pitchFamily="2" charset="0"/>
              </a:rPr>
              <a:t>Secondo Nietzsche, chi combatte per il </a:t>
            </a:r>
            <a:r>
              <a:rPr lang="it-IT" b="1" dirty="0">
                <a:latin typeface="Ebrima" panose="02000000000000000000" pitchFamily="2" charset="0"/>
                <a:cs typeface="Ebrima" panose="02000000000000000000" pitchFamily="2" charset="0"/>
              </a:rPr>
              <a:t>socialismo</a:t>
            </a:r>
            <a:r>
              <a:rPr lang="it-IT" dirty="0">
                <a:latin typeface="Ebrima" panose="02000000000000000000" pitchFamily="2" charset="0"/>
                <a:cs typeface="Ebrima" panose="02000000000000000000" pitchFamily="2" charset="0"/>
              </a:rPr>
              <a:t> ha la stessa colpa del platonico o del cristiano: respinge il mondo attuale in funzione di un altro mondo e combatte per edificarne uno futuro che ancora non c’è. </a:t>
            </a:r>
          </a:p>
          <a:p>
            <a:endParaRPr lang="it-IT" dirty="0">
              <a:solidFill>
                <a:srgbClr val="984806"/>
              </a:solidFill>
              <a:latin typeface="Ebrima" panose="02000000000000000000" pitchFamily="2" charset="0"/>
              <a:ea typeface="Calibri" panose="020F0502020204030204" pitchFamily="34" charset="0"/>
              <a:cs typeface="Ebrima" panose="02000000000000000000" pitchFamily="2" charset="0"/>
            </a:endParaRPr>
          </a:p>
          <a:p>
            <a:r>
              <a:rPr lang="it-IT" dirty="0">
                <a:latin typeface="Ebrima" panose="02000000000000000000" pitchFamily="2" charset="0"/>
                <a:cs typeface="Ebrima" panose="02000000000000000000" pitchFamily="2" charset="0"/>
              </a:rPr>
              <a:t>Anche la </a:t>
            </a:r>
            <a:r>
              <a:rPr lang="it-IT" b="1" dirty="0">
                <a:latin typeface="Ebrima" panose="02000000000000000000" pitchFamily="2" charset="0"/>
                <a:cs typeface="Ebrima" panose="02000000000000000000" pitchFamily="2" charset="0"/>
              </a:rPr>
              <a:t>democrazia</a:t>
            </a:r>
            <a:r>
              <a:rPr lang="it-IT" dirty="0">
                <a:latin typeface="Ebrima" panose="02000000000000000000" pitchFamily="2" charset="0"/>
                <a:cs typeface="Ebrima" panose="02000000000000000000" pitchFamily="2" charset="0"/>
              </a:rPr>
              <a:t> si lega al cristianesimo ed è connesso alla morale dello schiavo, a causa della sua ossessione per l'uguaglianza: siamo tutti uguali, non ci sono persone superiori e inferiori, ecc. : </a:t>
            </a:r>
          </a:p>
          <a:p>
            <a:pPr marL="0" indent="0">
              <a:buNone/>
            </a:pPr>
            <a:r>
              <a:rPr lang="it-IT" dirty="0">
                <a:solidFill>
                  <a:srgbClr val="984806"/>
                </a:solidFill>
                <a:latin typeface="Ebrima" panose="02000000000000000000" pitchFamily="2" charset="0"/>
                <a:ea typeface="Calibri" panose="020F0502020204030204" pitchFamily="34" charset="0"/>
                <a:cs typeface="Ebrima" panose="02000000000000000000" pitchFamily="2" charset="0"/>
              </a:rPr>
              <a:t>“Il movimento democratico è l'eredità del cristianesimo" </a:t>
            </a:r>
            <a:r>
              <a:rPr lang="it-IT" dirty="0">
                <a:latin typeface="Ebrima" panose="02000000000000000000" pitchFamily="2" charset="0"/>
                <a:ea typeface="Calibri" panose="020F0502020204030204" pitchFamily="34" charset="0"/>
                <a:cs typeface="Ebrima" panose="02000000000000000000" pitchFamily="2" charset="0"/>
              </a:rPr>
              <a:t>(Nietzsche)</a:t>
            </a:r>
            <a:endParaRPr lang="it-IT" dirty="0"/>
          </a:p>
          <a:p>
            <a:pPr marL="0" indent="0">
              <a:buNone/>
            </a:pPr>
            <a:endParaRPr lang="it-IT" dirty="0"/>
          </a:p>
        </p:txBody>
      </p:sp>
      <p:sp>
        <p:nvSpPr>
          <p:cNvPr id="4" name="Titolo 1">
            <a:extLst>
              <a:ext uri="{FF2B5EF4-FFF2-40B4-BE49-F238E27FC236}">
                <a16:creationId xmlns:a16="http://schemas.microsoft.com/office/drawing/2014/main" id="{DFFFFDBB-2C2B-EBCD-A178-8F27E697BFA2}"/>
              </a:ext>
            </a:extLst>
          </p:cNvPr>
          <p:cNvSpPr txBox="1">
            <a:spLocks/>
          </p:cNvSpPr>
          <p:nvPr/>
        </p:nvSpPr>
        <p:spPr>
          <a:xfrm>
            <a:off x="838200" y="365126"/>
            <a:ext cx="10515600" cy="63805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           </a:t>
            </a:r>
            <a:r>
              <a:rPr lang="it-IT" b="1" dirty="0">
                <a:solidFill>
                  <a:srgbClr val="0070C0"/>
                </a:solidFill>
                <a:latin typeface="Abadi Extra Light" panose="020B0204020104020204" pitchFamily="34" charset="0"/>
              </a:rPr>
              <a:t>La critica alla democrazia e al socialismo</a:t>
            </a:r>
          </a:p>
        </p:txBody>
      </p:sp>
      <p:sp>
        <p:nvSpPr>
          <p:cNvPr id="7" name="Segnaposto contenuto 2">
            <a:extLst>
              <a:ext uri="{FF2B5EF4-FFF2-40B4-BE49-F238E27FC236}">
                <a16:creationId xmlns:a16="http://schemas.microsoft.com/office/drawing/2014/main" id="{9EEA1A95-396A-2A84-CAE3-ECFDAEA63B0C}"/>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t> </a:t>
            </a:r>
          </a:p>
        </p:txBody>
      </p:sp>
    </p:spTree>
    <p:extLst>
      <p:ext uri="{BB962C8B-B14F-4D97-AF65-F5344CB8AC3E}">
        <p14:creationId xmlns:p14="http://schemas.microsoft.com/office/powerpoint/2010/main" val="150823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A440607F-826A-3C02-5D5A-E1D0590D035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DBBF7E6-76DE-0B46-2B3A-DA86D149E58D}"/>
              </a:ext>
            </a:extLst>
          </p:cNvPr>
          <p:cNvSpPr>
            <a:spLocks noGrp="1"/>
          </p:cNvSpPr>
          <p:nvPr>
            <p:ph type="title"/>
          </p:nvPr>
        </p:nvSpPr>
        <p:spPr/>
        <p:txBody>
          <a:bodyPr>
            <a:normAutofit/>
          </a:bodyPr>
          <a:lstStyle/>
          <a:p>
            <a:r>
              <a:rPr lang="it-IT" b="1" dirty="0">
                <a:solidFill>
                  <a:srgbClr val="0070C0"/>
                </a:solidFill>
              </a:rPr>
              <a:t>4. Il nichilismo come esito della cultura occidentale </a:t>
            </a:r>
          </a:p>
        </p:txBody>
      </p:sp>
      <p:sp>
        <p:nvSpPr>
          <p:cNvPr id="3" name="Segnaposto contenuto 2">
            <a:extLst>
              <a:ext uri="{FF2B5EF4-FFF2-40B4-BE49-F238E27FC236}">
                <a16:creationId xmlns:a16="http://schemas.microsoft.com/office/drawing/2014/main" id="{717FA5A2-BFD6-5B47-1144-CE7BF46625B8}"/>
              </a:ext>
            </a:extLst>
          </p:cNvPr>
          <p:cNvSpPr>
            <a:spLocks noGrp="1"/>
          </p:cNvSpPr>
          <p:nvPr>
            <p:ph idx="1"/>
          </p:nvPr>
        </p:nvSpPr>
        <p:spPr/>
        <p:txBody>
          <a:bodyPr>
            <a:normAutofit/>
          </a:bodyPr>
          <a:lstStyle/>
          <a:p>
            <a:pPr marL="0" indent="0">
              <a:lnSpc>
                <a:spcPct val="115000"/>
              </a:lnSpc>
              <a:spcBef>
                <a:spcPts val="480"/>
              </a:spcBef>
              <a:spcAft>
                <a:spcPts val="480"/>
              </a:spcAft>
              <a:buNone/>
            </a:pPr>
            <a:endParaRPr lang="it-IT" sz="1800" dirty="0">
              <a:solidFill>
                <a:srgbClr val="984806"/>
              </a:solidFill>
              <a:effectLst/>
              <a:latin typeface="Ebrima" panose="02000000000000000000" pitchFamily="2" charset="0"/>
              <a:ea typeface="Calibri" panose="020F0502020204030204" pitchFamily="34" charset="0"/>
              <a:cs typeface="Ebrima" panose="02000000000000000000" pitchFamily="2" charset="0"/>
            </a:endParaRPr>
          </a:p>
          <a:p>
            <a:pPr marL="0" indent="0">
              <a:lnSpc>
                <a:spcPct val="115000"/>
              </a:lnSpc>
              <a:spcBef>
                <a:spcPts val="480"/>
              </a:spcBef>
              <a:spcAft>
                <a:spcPts val="480"/>
              </a:spcAft>
              <a:buNone/>
            </a:pPr>
            <a:r>
              <a:rPr lang="it-IT" dirty="0">
                <a:solidFill>
                  <a:srgbClr val="984806"/>
                </a:solidFill>
                <a:effectLst/>
                <a:latin typeface="Ebrima" panose="02000000000000000000" pitchFamily="2" charset="0"/>
                <a:ea typeface="Calibri" panose="020F0502020204030204" pitchFamily="34" charset="0"/>
                <a:cs typeface="Ebrima" panose="02000000000000000000" pitchFamily="2" charset="0"/>
              </a:rPr>
              <a:t>“Che cosa significa nichilismo? Significa che i </a:t>
            </a:r>
            <a:r>
              <a:rPr lang="it-IT" i="1" dirty="0">
                <a:solidFill>
                  <a:srgbClr val="984806"/>
                </a:solidFill>
                <a:effectLst/>
                <a:latin typeface="Ebrima" panose="02000000000000000000" pitchFamily="2" charset="0"/>
                <a:ea typeface="Calibri" panose="020F0502020204030204" pitchFamily="34" charset="0"/>
                <a:cs typeface="Ebrima" panose="02000000000000000000" pitchFamily="2" charset="0"/>
              </a:rPr>
              <a:t>valori supremi si svalutano</a:t>
            </a:r>
            <a:r>
              <a:rPr lang="it-IT" dirty="0">
                <a:solidFill>
                  <a:srgbClr val="984806"/>
                </a:solidFill>
                <a:effectLst/>
                <a:latin typeface="Ebrima" panose="02000000000000000000" pitchFamily="2" charset="0"/>
                <a:ea typeface="Calibri" panose="020F0502020204030204" pitchFamily="34" charset="0"/>
                <a:cs typeface="Ebrima" panose="02000000000000000000" pitchFamily="2" charset="0"/>
              </a:rPr>
              <a:t>. Manca lo scopo. Manca la risposta al: perché?” </a:t>
            </a:r>
            <a:r>
              <a:rPr lang="it-IT" dirty="0">
                <a:effectLst/>
                <a:latin typeface="Ebrima" panose="02000000000000000000" pitchFamily="2" charset="0"/>
                <a:ea typeface="Calibri" panose="020F0502020204030204" pitchFamily="34" charset="0"/>
                <a:cs typeface="Ebrima" panose="02000000000000000000" pitchFamily="2" charset="0"/>
              </a:rPr>
              <a:t>(</a:t>
            </a:r>
            <a:r>
              <a:rPr lang="it-IT" i="1" dirty="0">
                <a:effectLst/>
                <a:latin typeface="Ebrima" panose="02000000000000000000" pitchFamily="2" charset="0"/>
                <a:ea typeface="Calibri" panose="020F0502020204030204" pitchFamily="34" charset="0"/>
                <a:cs typeface="Ebrima" panose="02000000000000000000" pitchFamily="2" charset="0"/>
              </a:rPr>
              <a:t>Frammenti postumi</a:t>
            </a:r>
            <a:r>
              <a:rPr lang="it-IT" dirty="0">
                <a:effectLst/>
                <a:latin typeface="Ebrima" panose="02000000000000000000" pitchFamily="2" charset="0"/>
                <a:ea typeface="Calibri" panose="020F0502020204030204" pitchFamily="34" charset="0"/>
                <a:cs typeface="Ebrima" panose="02000000000000000000" pitchFamily="2" charset="0"/>
              </a:rPr>
              <a:t>, 1869/89)</a:t>
            </a:r>
            <a:endParaRPr lang="it-IT" dirty="0">
              <a:effectLst/>
              <a:latin typeface="Times New Roman" panose="02020603050405020304" pitchFamily="18" charset="0"/>
              <a:ea typeface="Times New Roman" panose="02020603050405020304" pitchFamily="18" charset="0"/>
            </a:endParaRPr>
          </a:p>
          <a:p>
            <a:pPr marL="0" indent="0">
              <a:lnSpc>
                <a:spcPct val="115000"/>
              </a:lnSpc>
              <a:spcBef>
                <a:spcPts val="480"/>
              </a:spcBef>
              <a:spcAft>
                <a:spcPts val="480"/>
              </a:spcAft>
              <a:buNone/>
            </a:pPr>
            <a:endParaRPr lang="it-IT" sz="2000" dirty="0">
              <a:effectLst/>
              <a:latin typeface="Calibri" panose="020F0502020204030204" pitchFamily="34" charset="0"/>
              <a:ea typeface="Calibri" panose="020F0502020204030204" pitchFamily="34" charset="0"/>
            </a:endParaRPr>
          </a:p>
          <a:p>
            <a:pPr>
              <a:lnSpc>
                <a:spcPct val="115000"/>
              </a:lnSpc>
              <a:spcBef>
                <a:spcPts val="480"/>
              </a:spcBef>
              <a:spcAft>
                <a:spcPts val="480"/>
              </a:spcAft>
            </a:pPr>
            <a:r>
              <a:rPr lang="it-IT" sz="20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Nichilismo passivo e attivo. </a:t>
            </a:r>
            <a:endParaRPr lang="it-IT" sz="2000" dirty="0">
              <a:effectLst/>
              <a:latin typeface="Calibri" panose="020F0502020204030204" pitchFamily="34" charset="0"/>
              <a:ea typeface="Calibri" panose="020F0502020204030204" pitchFamily="34" charset="0"/>
            </a:endParaRPr>
          </a:p>
          <a:p>
            <a:pPr>
              <a:lnSpc>
                <a:spcPct val="115000"/>
              </a:lnSpc>
              <a:spcBef>
                <a:spcPts val="480"/>
              </a:spcBef>
              <a:spcAft>
                <a:spcPts val="480"/>
              </a:spcAft>
            </a:pPr>
            <a:r>
              <a:rPr lang="it-IT" sz="20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Il nichilismo attivo come momento di passaggio verso una nuova cultura.</a:t>
            </a:r>
            <a:endParaRPr lang="it-IT" sz="2000" dirty="0">
              <a:effectLst/>
              <a:latin typeface="Calibri" panose="020F0502020204030204" pitchFamily="34" charset="0"/>
              <a:ea typeface="Calibri" panose="020F0502020204030204" pitchFamily="34" charset="0"/>
            </a:endParaRPr>
          </a:p>
          <a:p>
            <a:pPr marL="0" indent="0">
              <a:buNone/>
            </a:pPr>
            <a:r>
              <a:rPr lang="it-IT" dirty="0"/>
              <a:t> </a:t>
            </a:r>
          </a:p>
        </p:txBody>
      </p:sp>
    </p:spTree>
    <p:extLst>
      <p:ext uri="{BB962C8B-B14F-4D97-AF65-F5344CB8AC3E}">
        <p14:creationId xmlns:p14="http://schemas.microsoft.com/office/powerpoint/2010/main" val="2129424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A51AA-23D7-D939-DB2D-A4FA47F928A4}"/>
              </a:ext>
            </a:extLst>
          </p:cNvPr>
          <p:cNvSpPr>
            <a:spLocks noGrp="1"/>
          </p:cNvSpPr>
          <p:nvPr>
            <p:ph type="title"/>
          </p:nvPr>
        </p:nvSpPr>
        <p:spPr/>
        <p:txBody>
          <a:bodyPr/>
          <a:lstStyle/>
          <a:p>
            <a:pPr algn="ctr"/>
            <a:r>
              <a:rPr lang="it-IT" b="1" dirty="0">
                <a:solidFill>
                  <a:srgbClr val="0070C0"/>
                </a:solidFill>
              </a:rPr>
              <a:t>Il nichilismo</a:t>
            </a:r>
          </a:p>
        </p:txBody>
      </p:sp>
      <p:sp>
        <p:nvSpPr>
          <p:cNvPr id="3" name="Segnaposto contenuto 2">
            <a:extLst>
              <a:ext uri="{FF2B5EF4-FFF2-40B4-BE49-F238E27FC236}">
                <a16:creationId xmlns:a16="http://schemas.microsoft.com/office/drawing/2014/main" id="{11A3F071-3FCB-0A2A-2B4C-F4B90D1B1EC4}"/>
              </a:ext>
            </a:extLst>
          </p:cNvPr>
          <p:cNvSpPr>
            <a:spLocks noGrp="1"/>
          </p:cNvSpPr>
          <p:nvPr>
            <p:ph idx="1"/>
          </p:nvPr>
        </p:nvSpPr>
        <p:spPr>
          <a:xfrm>
            <a:off x="838200" y="1825625"/>
            <a:ext cx="10515600" cy="4761606"/>
          </a:xfrm>
        </p:spPr>
        <p:txBody>
          <a:bodyPr>
            <a:normAutofit fontScale="62500" lnSpcReduction="20000"/>
          </a:bodyPr>
          <a:lstStyle/>
          <a:p>
            <a:pPr marL="0" indent="0">
              <a:lnSpc>
                <a:spcPct val="115000"/>
              </a:lnSpc>
              <a:spcBef>
                <a:spcPts val="480"/>
              </a:spcBef>
              <a:spcAft>
                <a:spcPts val="480"/>
              </a:spcAft>
              <a:buNone/>
            </a:pP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Nichilismo è un termine che viene dal latino “</a:t>
            </a:r>
            <a:r>
              <a:rPr lang="it-IT" i="1" dirty="0" err="1">
                <a:solidFill>
                  <a:srgbClr val="002060"/>
                </a:solidFill>
                <a:latin typeface="Corbel" panose="020B0503020204020204" pitchFamily="34" charset="0"/>
                <a:ea typeface="Calibri" panose="020F0502020204030204" pitchFamily="34" charset="0"/>
                <a:cs typeface="Corbel" panose="020B0503020204020204" pitchFamily="34" charset="0"/>
              </a:rPr>
              <a:t>nihil</a:t>
            </a: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 = “nulla”. Indica qualsiasi dottrina che abbia come risultato l’annientamento, la negazione, il nulla (annientamento dei valori, delle certezze, della vita, ecc.).</a:t>
            </a:r>
            <a:endParaRPr lang="it-IT" sz="3200" dirty="0">
              <a:latin typeface="Calibri" panose="020F0502020204030204" pitchFamily="34" charset="0"/>
              <a:ea typeface="Calibri" panose="020F0502020204030204" pitchFamily="34" charset="0"/>
            </a:endParaRPr>
          </a:p>
          <a:p>
            <a:pPr marL="0" indent="0">
              <a:lnSpc>
                <a:spcPct val="115000"/>
              </a:lnSpc>
              <a:spcBef>
                <a:spcPts val="480"/>
              </a:spcBef>
              <a:spcAft>
                <a:spcPts val="480"/>
              </a:spcAft>
              <a:buNone/>
            </a:pP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Nel caso di Nietzsche il nichilismo assume varie accezioni:  </a:t>
            </a:r>
            <a:endParaRPr lang="it-IT" sz="3200" dirty="0">
              <a:latin typeface="Calibri" panose="020F0502020204030204" pitchFamily="34" charset="0"/>
              <a:ea typeface="Calibri" panose="020F0502020204030204" pitchFamily="34" charset="0"/>
            </a:endParaRPr>
          </a:p>
          <a:p>
            <a:pPr marL="0" indent="0">
              <a:lnSpc>
                <a:spcPct val="115000"/>
              </a:lnSpc>
              <a:spcBef>
                <a:spcPts val="480"/>
              </a:spcBef>
              <a:spcAft>
                <a:spcPts val="480"/>
              </a:spcAft>
              <a:buNone/>
            </a:pPr>
            <a:endParaRPr lang="it-IT" sz="3200" dirty="0">
              <a:latin typeface="Calibri" panose="020F0502020204030204" pitchFamily="34" charset="0"/>
              <a:ea typeface="Calibri" panose="020F0502020204030204" pitchFamily="34" charset="0"/>
            </a:endParaRPr>
          </a:p>
          <a:p>
            <a:pPr marL="342900" lvl="0" indent="-342900">
              <a:lnSpc>
                <a:spcPct val="115000"/>
              </a:lnSpc>
              <a:spcBef>
                <a:spcPts val="480"/>
              </a:spcBef>
              <a:spcAft>
                <a:spcPts val="480"/>
              </a:spcAft>
              <a:buClr>
                <a:srgbClr val="002060"/>
              </a:buClr>
              <a:buSzPts val="1400"/>
              <a:buFont typeface="Corbel" panose="020B0503020204020204" pitchFamily="34" charset="0"/>
              <a:buAutoNum type="arabicParenR"/>
            </a:pP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nichilismo è la </a:t>
            </a:r>
            <a:r>
              <a:rPr lang="it-IT" b="1" dirty="0">
                <a:solidFill>
                  <a:srgbClr val="002060"/>
                </a:solidFill>
                <a:latin typeface="Corbel" panose="020B0503020204020204" pitchFamily="34" charset="0"/>
                <a:ea typeface="Calibri" panose="020F0502020204030204" pitchFamily="34" charset="0"/>
                <a:cs typeface="Corbel" panose="020B0503020204020204" pitchFamily="34" charset="0"/>
              </a:rPr>
              <a:t>negazione della vita</a:t>
            </a: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 prodotta dal </a:t>
            </a:r>
            <a:r>
              <a:rPr lang="it-IT" b="1" dirty="0">
                <a:solidFill>
                  <a:srgbClr val="002060"/>
                </a:solidFill>
                <a:latin typeface="Corbel" panose="020B0503020204020204" pitchFamily="34" charset="0"/>
                <a:ea typeface="Calibri" panose="020F0502020204030204" pitchFamily="34" charset="0"/>
                <a:cs typeface="Corbel" panose="020B0503020204020204" pitchFamily="34" charset="0"/>
              </a:rPr>
              <a:t>platonismo e dal cristianesimo</a:t>
            </a: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 che non riuscendo ad accettare l’imprevedibilità della vita, le negano valore e si rifugiano in un mondo al di là di essa: il Paradiso, Dio, l’Iperuranio, ecc. (nichilismo passivo); </a:t>
            </a:r>
          </a:p>
          <a:p>
            <a:pPr marL="342900" lvl="0" indent="-342900">
              <a:lnSpc>
                <a:spcPct val="115000"/>
              </a:lnSpc>
              <a:spcBef>
                <a:spcPts val="480"/>
              </a:spcBef>
              <a:spcAft>
                <a:spcPts val="480"/>
              </a:spcAft>
              <a:buClr>
                <a:srgbClr val="002060"/>
              </a:buClr>
              <a:buSzPts val="1400"/>
              <a:buFont typeface="Corbel" panose="020B0503020204020204" pitchFamily="34" charset="0"/>
              <a:buAutoNum type="arabicParenR"/>
            </a:pPr>
            <a:endParaRPr lang="it-IT" sz="3200" dirty="0">
              <a:latin typeface="Calibri" panose="020F0502020204030204" pitchFamily="34" charset="0"/>
              <a:ea typeface="Calibri" panose="020F0502020204030204" pitchFamily="34" charset="0"/>
            </a:endParaRPr>
          </a:p>
          <a:p>
            <a:pPr marL="342900" lvl="0" indent="-342900">
              <a:lnSpc>
                <a:spcPct val="115000"/>
              </a:lnSpc>
              <a:spcBef>
                <a:spcPts val="480"/>
              </a:spcBef>
              <a:spcAft>
                <a:spcPts val="480"/>
              </a:spcAft>
              <a:buClr>
                <a:srgbClr val="002060"/>
              </a:buClr>
              <a:buSzPts val="1400"/>
              <a:buFont typeface="Corbel" panose="020B0503020204020204" pitchFamily="34" charset="0"/>
              <a:buAutoNum type="arabicParenR"/>
            </a:pP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nichilismo è la condizione dell’uomo moderno che crede sempre meno ai valori tradizionali e per il quale </a:t>
            </a:r>
            <a:r>
              <a:rPr lang="it-IT" b="1" dirty="0">
                <a:solidFill>
                  <a:srgbClr val="002060"/>
                </a:solidFill>
                <a:latin typeface="Corbel" panose="020B0503020204020204" pitchFamily="34" charset="0"/>
                <a:ea typeface="Calibri" panose="020F0502020204030204" pitchFamily="34" charset="0"/>
                <a:cs typeface="Corbel" panose="020B0503020204020204" pitchFamily="34" charset="0"/>
              </a:rPr>
              <a:t>“Dio è morto”</a:t>
            </a: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 (nichilismo passivo); </a:t>
            </a:r>
          </a:p>
          <a:p>
            <a:pPr marL="342900" lvl="0" indent="-342900">
              <a:lnSpc>
                <a:spcPct val="115000"/>
              </a:lnSpc>
              <a:spcBef>
                <a:spcPts val="480"/>
              </a:spcBef>
              <a:spcAft>
                <a:spcPts val="480"/>
              </a:spcAft>
              <a:buClr>
                <a:srgbClr val="002060"/>
              </a:buClr>
              <a:buSzPts val="1400"/>
              <a:buFont typeface="Corbel" panose="020B0503020204020204" pitchFamily="34" charset="0"/>
              <a:buAutoNum type="arabicParenR"/>
            </a:pPr>
            <a:endParaRPr lang="it-IT" sz="3200" dirty="0">
              <a:latin typeface="Calibri" panose="020F0502020204030204" pitchFamily="34" charset="0"/>
              <a:ea typeface="Calibri" panose="020F0502020204030204" pitchFamily="34" charset="0"/>
            </a:endParaRPr>
          </a:p>
          <a:p>
            <a:pPr marL="342900" lvl="0" indent="-342900">
              <a:lnSpc>
                <a:spcPct val="115000"/>
              </a:lnSpc>
              <a:spcBef>
                <a:spcPts val="480"/>
              </a:spcBef>
              <a:spcAft>
                <a:spcPts val="480"/>
              </a:spcAft>
              <a:buClr>
                <a:srgbClr val="002060"/>
              </a:buClr>
              <a:buSzPts val="1400"/>
              <a:buFont typeface="Corbel" panose="020B0503020204020204" pitchFamily="34" charset="0"/>
              <a:buAutoNum type="arabicParenR"/>
            </a:pPr>
            <a:r>
              <a:rPr lang="it-IT" dirty="0">
                <a:solidFill>
                  <a:srgbClr val="002060"/>
                </a:solidFill>
                <a:latin typeface="Calibri" panose="020F0502020204030204" pitchFamily="34" charset="0"/>
                <a:ea typeface="Calibri" panose="020F0502020204030204" pitchFamily="34" charset="0"/>
                <a:cs typeface="Corbel" panose="020B0503020204020204" pitchFamily="34" charset="0"/>
              </a:rPr>
              <a:t>nichilismo attivo è l’atteggiamento del </a:t>
            </a:r>
            <a:r>
              <a:rPr lang="it-IT" b="1" dirty="0">
                <a:solidFill>
                  <a:srgbClr val="002060"/>
                </a:solidFill>
                <a:latin typeface="Calibri" panose="020F0502020204030204" pitchFamily="34" charset="0"/>
                <a:ea typeface="Calibri" panose="020F0502020204030204" pitchFamily="34" charset="0"/>
                <a:cs typeface="Corbel" panose="020B0503020204020204" pitchFamily="34" charset="0"/>
              </a:rPr>
              <a:t>superuomo</a:t>
            </a:r>
            <a:r>
              <a:rPr lang="it-IT" dirty="0">
                <a:solidFill>
                  <a:srgbClr val="002060"/>
                </a:solidFill>
                <a:latin typeface="Calibri" panose="020F0502020204030204" pitchFamily="34" charset="0"/>
                <a:ea typeface="Calibri" panose="020F0502020204030204" pitchFamily="34" charset="0"/>
                <a:cs typeface="Corbel" panose="020B0503020204020204" pitchFamily="34" charset="0"/>
              </a:rPr>
              <a:t> che si prepara a dire di sì alla vita dopo aver </a:t>
            </a:r>
            <a:r>
              <a:rPr lang="it-IT" i="1" dirty="0">
                <a:solidFill>
                  <a:srgbClr val="002060"/>
                </a:solidFill>
                <a:latin typeface="Calibri" panose="020F0502020204030204" pitchFamily="34" charset="0"/>
                <a:ea typeface="Calibri" panose="020F0502020204030204" pitchFamily="34" charset="0"/>
                <a:cs typeface="Corbel" panose="020B0503020204020204" pitchFamily="34" charset="0"/>
              </a:rPr>
              <a:t>annullato</a:t>
            </a:r>
            <a:r>
              <a:rPr lang="it-IT" dirty="0">
                <a:solidFill>
                  <a:srgbClr val="002060"/>
                </a:solidFill>
                <a:latin typeface="Calibri" panose="020F0502020204030204" pitchFamily="34" charset="0"/>
                <a:ea typeface="Calibri" panose="020F0502020204030204" pitchFamily="34" charset="0"/>
                <a:cs typeface="Corbel" panose="020B0503020204020204" pitchFamily="34" charset="0"/>
              </a:rPr>
              <a:t> i valori tradizionali. </a:t>
            </a:r>
            <a:endParaRPr lang="it-IT" sz="3200" dirty="0">
              <a:latin typeface="Calibri" panose="020F0502020204030204" pitchFamily="34" charset="0"/>
              <a:ea typeface="Calibri" panose="020F0502020204030204" pitchFamily="34" charset="0"/>
              <a:cs typeface="Corbel" panose="020B0503020204020204" pitchFamily="34" charset="0"/>
            </a:endParaRPr>
          </a:p>
          <a:p>
            <a:endParaRPr lang="it-IT" dirty="0"/>
          </a:p>
        </p:txBody>
      </p:sp>
    </p:spTree>
    <p:extLst>
      <p:ext uri="{BB962C8B-B14F-4D97-AF65-F5344CB8AC3E}">
        <p14:creationId xmlns:p14="http://schemas.microsoft.com/office/powerpoint/2010/main" val="4292962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12BE89-A573-3E6D-B674-C9B11136D01A}"/>
              </a:ext>
            </a:extLst>
          </p:cNvPr>
          <p:cNvSpPr>
            <a:spLocks noGrp="1"/>
          </p:cNvSpPr>
          <p:nvPr>
            <p:ph type="title"/>
          </p:nvPr>
        </p:nvSpPr>
        <p:spPr/>
        <p:txBody>
          <a:bodyPr/>
          <a:lstStyle/>
          <a:p>
            <a:pPr algn="ctr"/>
            <a:r>
              <a:rPr lang="it-IT" b="1" dirty="0">
                <a:solidFill>
                  <a:srgbClr val="0070C0"/>
                </a:solidFill>
                <a:latin typeface="Abadi Extra Light" panose="020B0204020104020204" pitchFamily="34" charset="0"/>
              </a:rPr>
              <a:t>Perché ad un certo punto, nella cultura occidentale, si impone il nichilismo?</a:t>
            </a:r>
          </a:p>
        </p:txBody>
      </p:sp>
      <p:sp>
        <p:nvSpPr>
          <p:cNvPr id="3" name="Segnaposto contenuto 2">
            <a:extLst>
              <a:ext uri="{FF2B5EF4-FFF2-40B4-BE49-F238E27FC236}">
                <a16:creationId xmlns:a16="http://schemas.microsoft.com/office/drawing/2014/main" id="{8AF8F8FF-E061-CEE4-215D-53A75195C636}"/>
              </a:ext>
            </a:extLst>
          </p:cNvPr>
          <p:cNvSpPr>
            <a:spLocks noGrp="1"/>
          </p:cNvSpPr>
          <p:nvPr>
            <p:ph idx="1"/>
          </p:nvPr>
        </p:nvSpPr>
        <p:spPr>
          <a:xfrm>
            <a:off x="838200" y="1935331"/>
            <a:ext cx="10515600" cy="4037445"/>
          </a:xfrm>
        </p:spPr>
        <p:txBody>
          <a:bodyPr>
            <a:noAutofit/>
          </a:bodyPr>
          <a:lstStyle/>
          <a:p>
            <a:pPr marL="0" indent="0">
              <a:lnSpc>
                <a:spcPct val="120000"/>
              </a:lnSpc>
              <a:buNone/>
            </a:pPr>
            <a:r>
              <a:rPr lang="it-IT" sz="2000" dirty="0"/>
              <a:t>Si possono dare varie spiegazioni:</a:t>
            </a:r>
          </a:p>
          <a:p>
            <a:pPr marL="0" indent="0">
              <a:lnSpc>
                <a:spcPct val="120000"/>
              </a:lnSpc>
              <a:buNone/>
            </a:pPr>
            <a:endParaRPr lang="it-IT" sz="2000" dirty="0"/>
          </a:p>
          <a:p>
            <a:pPr marL="0" indent="0">
              <a:lnSpc>
                <a:spcPct val="120000"/>
              </a:lnSpc>
              <a:buNone/>
            </a:pPr>
            <a:r>
              <a:rPr lang="it-IT" sz="2000" b="1" dirty="0"/>
              <a:t>1) </a:t>
            </a:r>
            <a:r>
              <a:rPr lang="it-IT" sz="2000" dirty="0"/>
              <a:t>La negazione della vita presente nel platonismo e nel cristianesimo porta a una forma di </a:t>
            </a:r>
            <a:r>
              <a:rPr lang="it-IT" sz="2000" b="1" dirty="0"/>
              <a:t>disgusto</a:t>
            </a:r>
            <a:r>
              <a:rPr lang="it-IT" sz="2000" dirty="0"/>
              <a:t> per la vita stessa e per i falsi valori propugnati dal platonismo e dal cristianesimo.</a:t>
            </a:r>
          </a:p>
          <a:p>
            <a:pPr>
              <a:lnSpc>
                <a:spcPct val="120000"/>
              </a:lnSpc>
            </a:pPr>
            <a:endParaRPr lang="it-IT" sz="2000" dirty="0"/>
          </a:p>
          <a:p>
            <a:pPr marL="0" indent="0">
              <a:lnSpc>
                <a:spcPct val="120000"/>
              </a:lnSpc>
              <a:buNone/>
            </a:pPr>
            <a:r>
              <a:rPr lang="it-IT" sz="2000" b="1" dirty="0"/>
              <a:t>2) </a:t>
            </a:r>
            <a:r>
              <a:rPr lang="it-IT" sz="2000" dirty="0"/>
              <a:t>La stessa </a:t>
            </a:r>
            <a:r>
              <a:rPr lang="it-IT" sz="2000" b="1" dirty="0"/>
              <a:t>‘’volontà di verità’’ </a:t>
            </a:r>
            <a:r>
              <a:rPr lang="it-IT" sz="2000" dirty="0"/>
              <a:t>presente nella cultura occidentale (nel cristianesimo, nella filosofia, nella scienza) porta a smascherare i falsi valori.</a:t>
            </a:r>
          </a:p>
          <a:p>
            <a:pPr marL="0" indent="0">
              <a:lnSpc>
                <a:spcPct val="120000"/>
              </a:lnSpc>
              <a:buNone/>
            </a:pPr>
            <a:endParaRPr lang="it-IT" sz="2000" dirty="0"/>
          </a:p>
          <a:p>
            <a:pPr marL="0" indent="0">
              <a:lnSpc>
                <a:spcPct val="120000"/>
              </a:lnSpc>
              <a:spcBef>
                <a:spcPts val="480"/>
              </a:spcBef>
              <a:spcAft>
                <a:spcPts val="480"/>
              </a:spcAft>
              <a:buNone/>
            </a:pPr>
            <a:r>
              <a:rPr lang="it-IT" sz="2000" b="1" dirty="0"/>
              <a:t>3) </a:t>
            </a:r>
            <a:r>
              <a:rPr lang="it-IT" sz="2000" dirty="0"/>
              <a:t>Quando la vita diventa meno incerta e insicura e la paura regredisce proprio grazie ai falsi valori, paradossalmente </a:t>
            </a:r>
            <a:r>
              <a:rPr lang="it-IT" sz="2000" b="1" dirty="0"/>
              <a:t>‘’nasce allora il piacere dell’insicurezza’’</a:t>
            </a:r>
            <a:r>
              <a:rPr lang="it-IT" sz="2000" dirty="0"/>
              <a:t>. Ci si rende conto perciò che </a:t>
            </a:r>
            <a:r>
              <a:rPr lang="it-IT" sz="2000" b="1" dirty="0"/>
              <a:t>‘’il rimedio è stato peggiore del </a:t>
            </a:r>
            <a:r>
              <a:rPr lang="it-IT" sz="2000" b="1" dirty="0" err="1"/>
              <a:t>male’</a:t>
            </a:r>
            <a:r>
              <a:rPr lang="it-IT" sz="2000" b="1" dirty="0"/>
              <a:t>’</a:t>
            </a:r>
            <a:r>
              <a:rPr lang="it-IT" sz="2000" dirty="0"/>
              <a:t>.</a:t>
            </a:r>
          </a:p>
        </p:txBody>
      </p:sp>
    </p:spTree>
    <p:extLst>
      <p:ext uri="{BB962C8B-B14F-4D97-AF65-F5344CB8AC3E}">
        <p14:creationId xmlns:p14="http://schemas.microsoft.com/office/powerpoint/2010/main" val="137291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19ADD9-C3E3-9965-233E-08B34C011353}"/>
              </a:ext>
            </a:extLst>
          </p:cNvPr>
          <p:cNvSpPr>
            <a:spLocks noGrp="1"/>
          </p:cNvSpPr>
          <p:nvPr>
            <p:ph type="title"/>
          </p:nvPr>
        </p:nvSpPr>
        <p:spPr/>
        <p:txBody>
          <a:bodyPr/>
          <a:lstStyle/>
          <a:p>
            <a:r>
              <a:rPr lang="it-IT" b="1" dirty="0">
                <a:solidFill>
                  <a:srgbClr val="0070C0"/>
                </a:solidFill>
              </a:rPr>
              <a:t>1. La filosofia nell’epoca tragica dei Greci</a:t>
            </a:r>
          </a:p>
        </p:txBody>
      </p:sp>
      <p:sp>
        <p:nvSpPr>
          <p:cNvPr id="3" name="Segnaposto contenuto 2">
            <a:extLst>
              <a:ext uri="{FF2B5EF4-FFF2-40B4-BE49-F238E27FC236}">
                <a16:creationId xmlns:a16="http://schemas.microsoft.com/office/drawing/2014/main" id="{CE2BCEF3-F859-6F70-3D23-6F8583B7F5D2}"/>
              </a:ext>
            </a:extLst>
          </p:cNvPr>
          <p:cNvSpPr>
            <a:spLocks noGrp="1"/>
          </p:cNvSpPr>
          <p:nvPr>
            <p:ph idx="1"/>
          </p:nvPr>
        </p:nvSpPr>
        <p:spPr/>
        <p:txBody>
          <a:bodyPr/>
          <a:lstStyle/>
          <a:p>
            <a:pPr marL="0" indent="0">
              <a:buNone/>
            </a:pPr>
            <a:r>
              <a:rPr lang="it-IT" dirty="0"/>
              <a:t> </a:t>
            </a:r>
          </a:p>
        </p:txBody>
      </p:sp>
    </p:spTree>
    <p:extLst>
      <p:ext uri="{BB962C8B-B14F-4D97-AF65-F5344CB8AC3E}">
        <p14:creationId xmlns:p14="http://schemas.microsoft.com/office/powerpoint/2010/main" val="1038773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AEEF2B81-E33E-E82E-2642-B65E251BEE2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8FD7127-DB0B-72E8-2E4D-F83C58B26BC6}"/>
              </a:ext>
            </a:extLst>
          </p:cNvPr>
          <p:cNvSpPr>
            <a:spLocks noGrp="1"/>
          </p:cNvSpPr>
          <p:nvPr>
            <p:ph type="title"/>
          </p:nvPr>
        </p:nvSpPr>
        <p:spPr/>
        <p:txBody>
          <a:bodyPr>
            <a:normAutofit/>
          </a:bodyPr>
          <a:lstStyle/>
          <a:p>
            <a:r>
              <a:rPr lang="it-IT" b="1" dirty="0">
                <a:solidFill>
                  <a:srgbClr val="0070C0"/>
                </a:solidFill>
              </a:rPr>
              <a:t>4. La parte costruttiva del pensiero di Nietzsche</a:t>
            </a:r>
          </a:p>
        </p:txBody>
      </p:sp>
      <p:sp>
        <p:nvSpPr>
          <p:cNvPr id="3" name="Segnaposto contenuto 2">
            <a:extLst>
              <a:ext uri="{FF2B5EF4-FFF2-40B4-BE49-F238E27FC236}">
                <a16:creationId xmlns:a16="http://schemas.microsoft.com/office/drawing/2014/main" id="{14CA52FD-A857-1F50-AD67-5F9C0C13C49A}"/>
              </a:ext>
            </a:extLst>
          </p:cNvPr>
          <p:cNvSpPr>
            <a:spLocks noGrp="1"/>
          </p:cNvSpPr>
          <p:nvPr>
            <p:ph idx="1"/>
          </p:nvPr>
        </p:nvSpPr>
        <p:spPr/>
        <p:txBody>
          <a:bodyPr>
            <a:normAutofit/>
          </a:bodyPr>
          <a:lstStyle/>
          <a:p>
            <a:pPr marL="0" indent="0">
              <a:lnSpc>
                <a:spcPct val="115000"/>
              </a:lnSpc>
              <a:spcBef>
                <a:spcPts val="480"/>
              </a:spcBef>
              <a:spcAft>
                <a:spcPts val="480"/>
              </a:spcAft>
              <a:buNone/>
            </a:pPr>
            <a:endParaRPr lang="it-IT" sz="1800" dirty="0">
              <a:effectLst/>
              <a:latin typeface="Calibri" panose="020F0502020204030204" pitchFamily="34" charset="0"/>
              <a:ea typeface="Calibri" panose="020F0502020204030204" pitchFamily="34" charset="0"/>
            </a:endParaRPr>
          </a:p>
          <a:p>
            <a:pPr marL="342900" lvl="0" indent="-342900">
              <a:lnSpc>
                <a:spcPct val="115000"/>
              </a:lnSpc>
              <a:spcBef>
                <a:spcPts val="480"/>
              </a:spcBef>
              <a:spcAft>
                <a:spcPts val="480"/>
              </a:spcAft>
              <a:buClr>
                <a:srgbClr val="002060"/>
              </a:buClr>
              <a:buSzPts val="900"/>
              <a:buFont typeface="Symbol" panose="05050102010706020507" pitchFamily="18" charset="2"/>
              <a:buChar char=""/>
            </a:pPr>
            <a:r>
              <a:rPr lang="it-IT" sz="18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la teoria del </a:t>
            </a:r>
            <a:r>
              <a:rPr lang="it-IT" sz="18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superuomo</a:t>
            </a:r>
            <a:endParaRPr lang="it-IT"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spcBef>
                <a:spcPts val="480"/>
              </a:spcBef>
              <a:spcAft>
                <a:spcPts val="480"/>
              </a:spcAft>
              <a:buClr>
                <a:srgbClr val="002060"/>
              </a:buClr>
              <a:buSzPts val="900"/>
              <a:buFont typeface="Symbol" panose="05050102010706020507" pitchFamily="18" charset="2"/>
              <a:buChar char=""/>
            </a:pPr>
            <a:r>
              <a:rPr lang="it-IT" sz="18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la </a:t>
            </a:r>
            <a:r>
              <a:rPr lang="it-IT" sz="18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volontà di potenza</a:t>
            </a:r>
            <a:endParaRPr lang="it-IT"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spcBef>
                <a:spcPts val="480"/>
              </a:spcBef>
              <a:spcAft>
                <a:spcPts val="480"/>
              </a:spcAft>
              <a:buClr>
                <a:srgbClr val="002060"/>
              </a:buClr>
              <a:buSzPts val="900"/>
              <a:buFont typeface="Symbol" panose="05050102010706020507" pitchFamily="18" charset="2"/>
              <a:buChar char=""/>
            </a:pPr>
            <a:r>
              <a:rPr lang="it-IT" sz="18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la fedeltà alla terra e l’</a:t>
            </a:r>
            <a:r>
              <a:rPr lang="it-IT" sz="18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eterno ritorno</a:t>
            </a:r>
            <a:endParaRPr lang="it-IT"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spcBef>
                <a:spcPts val="480"/>
              </a:spcBef>
              <a:spcAft>
                <a:spcPts val="480"/>
              </a:spcAft>
              <a:buClr>
                <a:srgbClr val="002060"/>
              </a:buClr>
              <a:buSzPts val="900"/>
              <a:buFont typeface="Symbol" panose="05050102010706020507" pitchFamily="18" charset="2"/>
              <a:buChar char=""/>
            </a:pPr>
            <a:r>
              <a:rPr lang="it-IT" sz="18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il </a:t>
            </a:r>
            <a:r>
              <a:rPr lang="it-IT" sz="1800" b="1" dirty="0">
                <a:solidFill>
                  <a:srgbClr val="002060"/>
                </a:solidFill>
                <a:effectLst/>
                <a:latin typeface="Corbel" panose="020B0503020204020204" pitchFamily="34" charset="0"/>
                <a:ea typeface="Calibri" panose="020F0502020204030204" pitchFamily="34" charset="0"/>
                <a:cs typeface="Corbel" panose="020B0503020204020204" pitchFamily="34" charset="0"/>
              </a:rPr>
              <a:t>prospettivismo</a:t>
            </a:r>
            <a:endParaRPr lang="it-IT" sz="1800" dirty="0">
              <a:effectLst/>
              <a:latin typeface="Calibri" panose="020F0502020204030204" pitchFamily="34" charset="0"/>
              <a:ea typeface="Calibri" panose="020F0502020204030204" pitchFamily="34" charset="0"/>
              <a:cs typeface="Symbol" panose="05050102010706020507" pitchFamily="18" charset="2"/>
            </a:endParaRPr>
          </a:p>
          <a:p>
            <a:pPr marL="0" indent="0">
              <a:buNone/>
            </a:pPr>
            <a:r>
              <a:rPr lang="it-IT" dirty="0"/>
              <a:t> </a:t>
            </a:r>
          </a:p>
        </p:txBody>
      </p:sp>
    </p:spTree>
    <p:extLst>
      <p:ext uri="{BB962C8B-B14F-4D97-AF65-F5344CB8AC3E}">
        <p14:creationId xmlns:p14="http://schemas.microsoft.com/office/powerpoint/2010/main" val="638344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FEFE37-DD44-6518-746F-A93D8DFC71BC}"/>
              </a:ext>
            </a:extLst>
          </p:cNvPr>
          <p:cNvSpPr>
            <a:spLocks noGrp="1"/>
          </p:cNvSpPr>
          <p:nvPr>
            <p:ph type="title"/>
          </p:nvPr>
        </p:nvSpPr>
        <p:spPr/>
        <p:txBody>
          <a:bodyPr/>
          <a:lstStyle/>
          <a:p>
            <a:pPr algn="ctr"/>
            <a:r>
              <a:rPr lang="it-IT" b="1" dirty="0">
                <a:solidFill>
                  <a:srgbClr val="0070C0"/>
                </a:solidFill>
                <a:latin typeface="Abadi Extra Light" panose="020B0204020104020204" pitchFamily="34" charset="0"/>
              </a:rPr>
              <a:t>Il superuomo (l’</a:t>
            </a:r>
            <a:r>
              <a:rPr lang="it-IT" b="1" dirty="0" err="1">
                <a:solidFill>
                  <a:srgbClr val="0070C0"/>
                </a:solidFill>
                <a:latin typeface="Abadi Extra Light" panose="020B0204020104020204" pitchFamily="34" charset="0"/>
              </a:rPr>
              <a:t>oltreuomo</a:t>
            </a:r>
            <a:r>
              <a:rPr lang="it-IT" b="1" dirty="0">
                <a:solidFill>
                  <a:srgbClr val="0070C0"/>
                </a:solidFill>
                <a:latin typeface="Abadi Extra Light" panose="020B0204020104020204" pitchFamily="34" charset="0"/>
              </a:rPr>
              <a:t>)</a:t>
            </a:r>
          </a:p>
        </p:txBody>
      </p:sp>
      <p:sp>
        <p:nvSpPr>
          <p:cNvPr id="3" name="Segnaposto contenuto 2">
            <a:extLst>
              <a:ext uri="{FF2B5EF4-FFF2-40B4-BE49-F238E27FC236}">
                <a16:creationId xmlns:a16="http://schemas.microsoft.com/office/drawing/2014/main" id="{00DEDAEC-D207-5EE5-DDF6-B6660DE8690F}"/>
              </a:ext>
            </a:extLst>
          </p:cNvPr>
          <p:cNvSpPr>
            <a:spLocks noGrp="1"/>
          </p:cNvSpPr>
          <p:nvPr>
            <p:ph idx="1"/>
          </p:nvPr>
        </p:nvSpPr>
        <p:spPr/>
        <p:txBody>
          <a:bodyPr>
            <a:normAutofit fontScale="92500" lnSpcReduction="10000"/>
          </a:bodyPr>
          <a:lstStyle/>
          <a:p>
            <a:pPr indent="0" algn="just">
              <a:lnSpc>
                <a:spcPct val="115000"/>
              </a:lnSpc>
              <a:spcBef>
                <a:spcPts val="200"/>
              </a:spcBef>
              <a:spcAft>
                <a:spcPts val="1000"/>
              </a:spcAft>
              <a:buNone/>
            </a:pPr>
            <a:r>
              <a:rPr lang="it-IT" dirty="0">
                <a:latin typeface="Ebrima" panose="02000000000000000000" pitchFamily="2" charset="0"/>
                <a:ea typeface="Calibri" panose="020F0502020204030204" pitchFamily="34" charset="0"/>
                <a:cs typeface="Ebrima" panose="02000000000000000000" pitchFamily="2" charset="0"/>
              </a:rPr>
              <a:t>Le caratteristiche del superuomo:</a:t>
            </a:r>
          </a:p>
          <a:p>
            <a:pPr indent="0" algn="just">
              <a:lnSpc>
                <a:spcPct val="115000"/>
              </a:lnSpc>
              <a:spcBef>
                <a:spcPts val="200"/>
              </a:spcBef>
              <a:spcAft>
                <a:spcPts val="1000"/>
              </a:spcAft>
              <a:buNone/>
            </a:pPr>
            <a:endParaRPr lang="it-IT" sz="3600" dirty="0">
              <a:latin typeface="Calibri" panose="020F0502020204030204" pitchFamily="34" charset="0"/>
              <a:ea typeface="Calibri" panose="020F0502020204030204" pitchFamily="34" charset="0"/>
            </a:endParaRPr>
          </a:p>
          <a:p>
            <a:pPr lvl="1">
              <a:lnSpc>
                <a:spcPct val="115000"/>
              </a:lnSpc>
              <a:spcBef>
                <a:spcPts val="200"/>
              </a:spcBef>
              <a:spcAft>
                <a:spcPts val="1000"/>
              </a:spcAft>
            </a:pPr>
            <a:r>
              <a:rPr lang="it-IT" dirty="0">
                <a:latin typeface="Ebrima" panose="02000000000000000000" pitchFamily="2" charset="0"/>
                <a:ea typeface="Calibri" panose="020F0502020204030204" pitchFamily="34" charset="0"/>
                <a:cs typeface="Ebrima" panose="02000000000000000000" pitchFamily="2" charset="0"/>
              </a:rPr>
              <a:t>1) accetta la morte di Dio e sa compiere una trasmutazione dei valori (nichilismo attivo);</a:t>
            </a:r>
          </a:p>
          <a:p>
            <a:pPr lvl="1">
              <a:lnSpc>
                <a:spcPct val="115000"/>
              </a:lnSpc>
              <a:spcBef>
                <a:spcPts val="200"/>
              </a:spcBef>
              <a:spcAft>
                <a:spcPts val="1000"/>
              </a:spcAft>
            </a:pPr>
            <a:endParaRPr lang="it-IT" dirty="0">
              <a:latin typeface="Ebrima" panose="02000000000000000000" pitchFamily="2" charset="0"/>
              <a:ea typeface="Calibri" panose="020F0502020204030204" pitchFamily="34" charset="0"/>
              <a:cs typeface="Ebrima" panose="02000000000000000000" pitchFamily="2" charset="0"/>
            </a:endParaRPr>
          </a:p>
          <a:p>
            <a:pPr lvl="1">
              <a:lnSpc>
                <a:spcPct val="115000"/>
              </a:lnSpc>
              <a:spcBef>
                <a:spcPts val="200"/>
              </a:spcBef>
              <a:spcAft>
                <a:spcPts val="1000"/>
              </a:spcAft>
            </a:pPr>
            <a:r>
              <a:rPr lang="it-IT" dirty="0">
                <a:latin typeface="Ebrima" panose="02000000000000000000" pitchFamily="2" charset="0"/>
                <a:ea typeface="Calibri" panose="020F0502020204030204" pitchFamily="34" charset="0"/>
                <a:cs typeface="Ebrima" panose="02000000000000000000" pitchFamily="2" charset="0"/>
              </a:rPr>
              <a:t>2) esercita la volontà di potenza;</a:t>
            </a:r>
          </a:p>
          <a:p>
            <a:pPr lvl="1">
              <a:lnSpc>
                <a:spcPct val="115000"/>
              </a:lnSpc>
              <a:spcBef>
                <a:spcPts val="200"/>
              </a:spcBef>
              <a:spcAft>
                <a:spcPts val="1000"/>
              </a:spcAft>
            </a:pPr>
            <a:endParaRPr lang="it-IT" dirty="0">
              <a:latin typeface="Ebrima" panose="02000000000000000000" pitchFamily="2" charset="0"/>
              <a:ea typeface="Calibri" panose="020F0502020204030204" pitchFamily="34" charset="0"/>
              <a:cs typeface="Ebrima" panose="02000000000000000000" pitchFamily="2" charset="0"/>
            </a:endParaRPr>
          </a:p>
          <a:p>
            <a:pPr lvl="1">
              <a:lnSpc>
                <a:spcPct val="115000"/>
              </a:lnSpc>
              <a:spcBef>
                <a:spcPts val="200"/>
              </a:spcBef>
              <a:spcAft>
                <a:spcPts val="1000"/>
              </a:spcAft>
            </a:pPr>
            <a:r>
              <a:rPr lang="it-IT" dirty="0">
                <a:latin typeface="Ebrima" panose="02000000000000000000" pitchFamily="2" charset="0"/>
                <a:ea typeface="Calibri" panose="020F0502020204030204" pitchFamily="34" charset="0"/>
                <a:cs typeface="Ebrima" panose="02000000000000000000" pitchFamily="2" charset="0"/>
              </a:rPr>
              <a:t>3) accetta l'eterno ritorno.</a:t>
            </a:r>
            <a:endParaRPr lang="it-IT" sz="3200" dirty="0">
              <a:latin typeface="Calibri" panose="020F0502020204030204" pitchFamily="34" charset="0"/>
              <a:ea typeface="Calibri" panose="020F0502020204030204" pitchFamily="34" charset="0"/>
            </a:endParaRPr>
          </a:p>
          <a:p>
            <a:endParaRPr lang="it-IT" dirty="0"/>
          </a:p>
        </p:txBody>
      </p:sp>
    </p:spTree>
    <p:extLst>
      <p:ext uri="{BB962C8B-B14F-4D97-AF65-F5344CB8AC3E}">
        <p14:creationId xmlns:p14="http://schemas.microsoft.com/office/powerpoint/2010/main" val="3762169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FEFE37-DD44-6518-746F-A93D8DFC71BC}"/>
              </a:ext>
            </a:extLst>
          </p:cNvPr>
          <p:cNvSpPr>
            <a:spLocks noGrp="1"/>
          </p:cNvSpPr>
          <p:nvPr>
            <p:ph type="title"/>
          </p:nvPr>
        </p:nvSpPr>
        <p:spPr/>
        <p:txBody>
          <a:bodyPr/>
          <a:lstStyle/>
          <a:p>
            <a:pPr algn="ctr"/>
            <a:r>
              <a:rPr lang="it-IT" b="1" dirty="0">
                <a:solidFill>
                  <a:srgbClr val="0070C0"/>
                </a:solidFill>
                <a:latin typeface="Abadi Extra Light" panose="020B0204020104020204" pitchFamily="34" charset="0"/>
              </a:rPr>
              <a:t>Inversione di tutti valori</a:t>
            </a:r>
          </a:p>
        </p:txBody>
      </p:sp>
      <p:sp>
        <p:nvSpPr>
          <p:cNvPr id="3" name="Segnaposto contenuto 2">
            <a:extLst>
              <a:ext uri="{FF2B5EF4-FFF2-40B4-BE49-F238E27FC236}">
                <a16:creationId xmlns:a16="http://schemas.microsoft.com/office/drawing/2014/main" id="{00DEDAEC-D207-5EE5-DDF6-B6660DE8690F}"/>
              </a:ext>
            </a:extLst>
          </p:cNvPr>
          <p:cNvSpPr>
            <a:spLocks noGrp="1"/>
          </p:cNvSpPr>
          <p:nvPr>
            <p:ph idx="1"/>
          </p:nvPr>
        </p:nvSpPr>
        <p:spPr/>
        <p:txBody>
          <a:bodyPr>
            <a:normAutofit/>
          </a:bodyPr>
          <a:lstStyle/>
          <a:p>
            <a:pPr indent="0" algn="just">
              <a:lnSpc>
                <a:spcPct val="115000"/>
              </a:lnSpc>
              <a:spcBef>
                <a:spcPts val="200"/>
              </a:spcBef>
              <a:spcAft>
                <a:spcPts val="1000"/>
              </a:spcAft>
              <a:buNone/>
            </a:pPr>
            <a:endParaRPr lang="it-IT" sz="1800" dirty="0">
              <a:solidFill>
                <a:srgbClr val="984806"/>
              </a:solidFill>
              <a:effectLst/>
              <a:latin typeface="Ebrima" panose="02000000000000000000" pitchFamily="2" charset="0"/>
              <a:ea typeface="Calibri" panose="020F0502020204030204" pitchFamily="34" charset="0"/>
              <a:cs typeface="Ebrima" panose="02000000000000000000" pitchFamily="2" charset="0"/>
            </a:endParaRPr>
          </a:p>
          <a:p>
            <a:pPr indent="0" algn="just">
              <a:lnSpc>
                <a:spcPct val="115000"/>
              </a:lnSpc>
              <a:spcBef>
                <a:spcPts val="200"/>
              </a:spcBef>
              <a:spcAft>
                <a:spcPts val="1000"/>
              </a:spcAft>
              <a:buNone/>
            </a:pPr>
            <a:r>
              <a:rPr lang="it-IT" sz="2000" dirty="0">
                <a:solidFill>
                  <a:srgbClr val="984806"/>
                </a:solidFill>
                <a:effectLst/>
                <a:latin typeface="Ebrima" panose="02000000000000000000" pitchFamily="2" charset="0"/>
                <a:ea typeface="Calibri" panose="020F0502020204030204" pitchFamily="34" charset="0"/>
                <a:cs typeface="Ebrima" panose="02000000000000000000" pitchFamily="2" charset="0"/>
              </a:rPr>
              <a:t>"La mia verità è spaventosa perché finora si è chiamata verità la menzogna. Inversione di tutti i valori: ecco la mia formula per un atto di supremo riconoscimento di sé, di tutta l'umanità, atto che in me è diventato carne e genio. Il mio destino esige che io sia il primo uomo onesto, che io mi senta in opposizione alle menzogne di vari millenni"</a:t>
            </a:r>
            <a:r>
              <a:rPr lang="it-IT" sz="2000" b="1" dirty="0">
                <a:effectLst/>
                <a:latin typeface="Ebrima" panose="02000000000000000000" pitchFamily="2" charset="0"/>
                <a:ea typeface="Calibri" panose="020F0502020204030204" pitchFamily="34" charset="0"/>
                <a:cs typeface="Ebrima" panose="02000000000000000000" pitchFamily="2" charset="0"/>
              </a:rPr>
              <a:t> </a:t>
            </a:r>
            <a:r>
              <a:rPr lang="it-IT" sz="2000" dirty="0">
                <a:effectLst/>
                <a:latin typeface="Ebrima" panose="02000000000000000000" pitchFamily="2" charset="0"/>
                <a:ea typeface="Calibri" panose="020F0502020204030204" pitchFamily="34" charset="0"/>
                <a:cs typeface="Ebrima" panose="02000000000000000000" pitchFamily="2" charset="0"/>
              </a:rPr>
              <a:t>(</a:t>
            </a:r>
            <a:r>
              <a:rPr lang="it-IT" sz="2000" i="1" dirty="0">
                <a:effectLst/>
                <a:latin typeface="Ebrima" panose="02000000000000000000" pitchFamily="2" charset="0"/>
                <a:ea typeface="Calibri" panose="020F0502020204030204" pitchFamily="34" charset="0"/>
                <a:cs typeface="Ebrima" panose="02000000000000000000" pitchFamily="2" charset="0"/>
              </a:rPr>
              <a:t>Ecce homo</a:t>
            </a:r>
            <a:r>
              <a:rPr lang="it-IT" sz="2000" dirty="0">
                <a:effectLst/>
                <a:latin typeface="Ebrima" panose="02000000000000000000" pitchFamily="2" charset="0"/>
                <a:ea typeface="Calibri" panose="020F0502020204030204" pitchFamily="34" charset="0"/>
                <a:cs typeface="Ebrima" panose="02000000000000000000" pitchFamily="2" charset="0"/>
              </a:rPr>
              <a:t>, § 4).</a:t>
            </a:r>
          </a:p>
          <a:p>
            <a:pPr indent="0" algn="just">
              <a:lnSpc>
                <a:spcPct val="115000"/>
              </a:lnSpc>
              <a:spcBef>
                <a:spcPts val="200"/>
              </a:spcBef>
              <a:spcAft>
                <a:spcPts val="1000"/>
              </a:spcAft>
              <a:buNone/>
            </a:pPr>
            <a:endParaRPr lang="it-IT" sz="2000" dirty="0">
              <a:latin typeface="Ebrima" panose="02000000000000000000" pitchFamily="2" charset="0"/>
              <a:ea typeface="Calibri" panose="020F0502020204030204" pitchFamily="34" charset="0"/>
              <a:cs typeface="Ebrima" panose="02000000000000000000" pitchFamily="2" charset="0"/>
            </a:endParaRPr>
          </a:p>
          <a:p>
            <a:pPr indent="0" algn="just">
              <a:lnSpc>
                <a:spcPct val="115000"/>
              </a:lnSpc>
              <a:spcBef>
                <a:spcPts val="200"/>
              </a:spcBef>
              <a:spcAft>
                <a:spcPts val="1000"/>
              </a:spcAft>
              <a:buNone/>
            </a:pPr>
            <a:r>
              <a:rPr lang="it-IT" sz="2000" dirty="0">
                <a:effectLst/>
                <a:latin typeface="Ebrima" panose="02000000000000000000" pitchFamily="2" charset="0"/>
                <a:ea typeface="Calibri" panose="020F0502020204030204" pitchFamily="34" charset="0"/>
                <a:cs typeface="Ebrima" panose="02000000000000000000" pitchFamily="2" charset="0"/>
              </a:rPr>
              <a:t>Il superuomo sarà l’uomo del </a:t>
            </a:r>
            <a:r>
              <a:rPr lang="it-IT" sz="2000" dirty="0">
                <a:solidFill>
                  <a:srgbClr val="984806"/>
                </a:solidFill>
                <a:latin typeface="Ebrima" panose="02000000000000000000" pitchFamily="2" charset="0"/>
                <a:cs typeface="Ebrima" panose="02000000000000000000" pitchFamily="2" charset="0"/>
              </a:rPr>
              <a:t>"grande disprezzo" </a:t>
            </a:r>
            <a:r>
              <a:rPr lang="it-IT" sz="2000" dirty="0">
                <a:effectLst/>
                <a:latin typeface="Ebrima" panose="02000000000000000000" pitchFamily="2" charset="0"/>
                <a:ea typeface="Calibri" panose="020F0502020204030204" pitchFamily="34" charset="0"/>
                <a:cs typeface="Ebrima" panose="02000000000000000000" pitchFamily="2" charset="0"/>
              </a:rPr>
              <a:t>e i nuovi valori che egli dovrà affermare saranno </a:t>
            </a:r>
            <a:r>
              <a:rPr lang="it-IT" sz="2000" dirty="0">
                <a:solidFill>
                  <a:srgbClr val="984806"/>
                </a:solidFill>
                <a:effectLst/>
                <a:latin typeface="Ebrima" panose="02000000000000000000" pitchFamily="2" charset="0"/>
                <a:ea typeface="Calibri" panose="020F0502020204030204" pitchFamily="34" charset="0"/>
                <a:cs typeface="Ebrima" panose="02000000000000000000" pitchFamily="2" charset="0"/>
              </a:rPr>
              <a:t>“la fierezza, la gioia, la salute, l’amore, l’inimicizia e la guerra, la volontà forte, la disciplina dell’intellettualità superiore”</a:t>
            </a:r>
            <a:r>
              <a:rPr lang="it-IT" sz="2000" i="1" dirty="0">
                <a:effectLst/>
                <a:latin typeface="Ebrima" panose="02000000000000000000" pitchFamily="2" charset="0"/>
                <a:ea typeface="Calibri" panose="020F0502020204030204" pitchFamily="34" charset="0"/>
                <a:cs typeface="Ebrima" panose="02000000000000000000" pitchFamily="2" charset="0"/>
              </a:rPr>
              <a:t>.</a:t>
            </a:r>
            <a:r>
              <a:rPr lang="it-IT" sz="2000" dirty="0">
                <a:effectLst/>
                <a:latin typeface="Ebrima" panose="02000000000000000000" pitchFamily="2" charset="0"/>
                <a:ea typeface="Calibri" panose="020F0502020204030204" pitchFamily="34" charset="0"/>
                <a:cs typeface="Ebrima" panose="02000000000000000000" pitchFamily="2" charset="0"/>
              </a:rPr>
              <a:t> </a:t>
            </a:r>
            <a:endParaRPr lang="it-IT" sz="2000" dirty="0">
              <a:effectLst/>
              <a:latin typeface="Calibri" panose="020F0502020204030204" pitchFamily="34" charset="0"/>
              <a:ea typeface="Calibri" panose="020F0502020204030204" pitchFamily="34" charset="0"/>
            </a:endParaRPr>
          </a:p>
          <a:p>
            <a:pPr indent="0" algn="just">
              <a:lnSpc>
                <a:spcPct val="115000"/>
              </a:lnSpc>
              <a:spcBef>
                <a:spcPts val="200"/>
              </a:spcBef>
              <a:spcAft>
                <a:spcPts val="1000"/>
              </a:spcAft>
              <a:buNone/>
            </a:pPr>
            <a:endParaRPr lang="it-IT" sz="1800" dirty="0">
              <a:effectLst/>
              <a:latin typeface="Ebrima" panose="02000000000000000000" pitchFamily="2" charset="0"/>
              <a:ea typeface="Calibri" panose="020F0502020204030204" pitchFamily="34" charset="0"/>
              <a:cs typeface="Ebrima" panose="02000000000000000000" pitchFamily="2" charset="0"/>
            </a:endParaRPr>
          </a:p>
          <a:p>
            <a:pPr indent="0" algn="just">
              <a:lnSpc>
                <a:spcPct val="115000"/>
              </a:lnSpc>
              <a:spcBef>
                <a:spcPts val="200"/>
              </a:spcBef>
              <a:spcAft>
                <a:spcPts val="1000"/>
              </a:spcAft>
              <a:buNone/>
            </a:pPr>
            <a:endParaRPr lang="it-IT" sz="1800" dirty="0">
              <a:latin typeface="Ebrima" panose="02000000000000000000" pitchFamily="2" charset="0"/>
              <a:cs typeface="Ebrima" panose="02000000000000000000" pitchFamily="2" charset="0"/>
            </a:endParaRPr>
          </a:p>
          <a:p>
            <a:pPr indent="0" algn="just">
              <a:lnSpc>
                <a:spcPct val="115000"/>
              </a:lnSpc>
              <a:spcBef>
                <a:spcPts val="200"/>
              </a:spcBef>
              <a:spcAft>
                <a:spcPts val="1000"/>
              </a:spcAft>
              <a:buNone/>
            </a:pPr>
            <a:endParaRPr lang="it-IT" dirty="0"/>
          </a:p>
        </p:txBody>
      </p:sp>
    </p:spTree>
    <p:extLst>
      <p:ext uri="{BB962C8B-B14F-4D97-AF65-F5344CB8AC3E}">
        <p14:creationId xmlns:p14="http://schemas.microsoft.com/office/powerpoint/2010/main" val="2460761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FEFE37-DD44-6518-746F-A93D8DFC71BC}"/>
              </a:ext>
            </a:extLst>
          </p:cNvPr>
          <p:cNvSpPr>
            <a:spLocks noGrp="1"/>
          </p:cNvSpPr>
          <p:nvPr>
            <p:ph type="title"/>
          </p:nvPr>
        </p:nvSpPr>
        <p:spPr/>
        <p:txBody>
          <a:bodyPr/>
          <a:lstStyle/>
          <a:p>
            <a:pPr algn="ctr"/>
            <a:r>
              <a:rPr lang="it-IT" b="1" dirty="0">
                <a:solidFill>
                  <a:srgbClr val="0070C0"/>
                </a:solidFill>
                <a:latin typeface="Abadi Extra Light" panose="020B0204020104020204" pitchFamily="34" charset="0"/>
              </a:rPr>
              <a:t>La volontà di potenza</a:t>
            </a:r>
          </a:p>
        </p:txBody>
      </p:sp>
      <p:sp>
        <p:nvSpPr>
          <p:cNvPr id="3" name="Segnaposto contenuto 2">
            <a:extLst>
              <a:ext uri="{FF2B5EF4-FFF2-40B4-BE49-F238E27FC236}">
                <a16:creationId xmlns:a16="http://schemas.microsoft.com/office/drawing/2014/main" id="{00DEDAEC-D207-5EE5-DDF6-B6660DE8690F}"/>
              </a:ext>
            </a:extLst>
          </p:cNvPr>
          <p:cNvSpPr>
            <a:spLocks noGrp="1"/>
          </p:cNvSpPr>
          <p:nvPr>
            <p:ph idx="1"/>
          </p:nvPr>
        </p:nvSpPr>
        <p:spPr/>
        <p:txBody>
          <a:bodyPr>
            <a:normAutofit/>
          </a:bodyPr>
          <a:lstStyle/>
          <a:p>
            <a:pPr indent="0" algn="just">
              <a:lnSpc>
                <a:spcPct val="115000"/>
              </a:lnSpc>
              <a:spcBef>
                <a:spcPts val="200"/>
              </a:spcBef>
              <a:spcAft>
                <a:spcPts val="1000"/>
              </a:spcAft>
              <a:buNone/>
            </a:pPr>
            <a:r>
              <a:rPr lang="it-IT" sz="2000" dirty="0">
                <a:effectLst/>
                <a:latin typeface="Ebrima" panose="02000000000000000000" pitchFamily="2" charset="0"/>
                <a:ea typeface="Calibri" panose="020F0502020204030204" pitchFamily="34" charset="0"/>
                <a:cs typeface="Ebrima" panose="02000000000000000000" pitchFamily="2" charset="0"/>
              </a:rPr>
              <a:t>La volontà di potenza di Nietzsche è un concetto che deriva da Schopenhauer ed è l’impulso vitale presente in tutti gli esseri, che li porta ad affermare il proprio essere. Ma mentre la volontà di Schopenhauer mira solo a conservarsi; la volontà di potenza di Nietzsche è invece tesa ad accrescersi e a potenziarsi.</a:t>
            </a:r>
          </a:p>
          <a:p>
            <a:pPr indent="0" algn="just">
              <a:lnSpc>
                <a:spcPct val="115000"/>
              </a:lnSpc>
              <a:spcBef>
                <a:spcPts val="200"/>
              </a:spcBef>
              <a:spcAft>
                <a:spcPts val="1000"/>
              </a:spcAft>
              <a:buNone/>
            </a:pPr>
            <a:endParaRPr lang="it-IT" sz="2000" dirty="0">
              <a:latin typeface="Ebrima" panose="02000000000000000000" pitchFamily="2" charset="0"/>
              <a:ea typeface="Calibri" panose="020F0502020204030204" pitchFamily="34" charset="0"/>
              <a:cs typeface="Ebrima" panose="02000000000000000000" pitchFamily="2" charset="0"/>
            </a:endParaRPr>
          </a:p>
          <a:p>
            <a:pPr indent="0" algn="just">
              <a:lnSpc>
                <a:spcPct val="115000"/>
              </a:lnSpc>
              <a:spcBef>
                <a:spcPts val="200"/>
              </a:spcBef>
              <a:spcAft>
                <a:spcPts val="1000"/>
              </a:spcAft>
              <a:buNone/>
            </a:pPr>
            <a:r>
              <a:rPr lang="it-IT" sz="2000" dirty="0">
                <a:latin typeface="Ebrima" panose="02000000000000000000" pitchFamily="2" charset="0"/>
                <a:cs typeface="Ebrima" panose="02000000000000000000" pitchFamily="2" charset="0"/>
              </a:rPr>
              <a:t>Nel quadro della teoria del superuomo, la volontà di potenza è la scoperta e la messa in atto delle infinite potenzialità ancora insite nella vita dell’uomo e rimaste per secoli mortificate e trascurate in ossequio a valori puramente negativi.</a:t>
            </a:r>
          </a:p>
          <a:p>
            <a:pPr indent="0" algn="just">
              <a:lnSpc>
                <a:spcPct val="115000"/>
              </a:lnSpc>
              <a:spcBef>
                <a:spcPts val="200"/>
              </a:spcBef>
              <a:spcAft>
                <a:spcPts val="1000"/>
              </a:spcAft>
              <a:buNone/>
            </a:pPr>
            <a:endParaRPr lang="it-IT" sz="2000" dirty="0">
              <a:latin typeface="Ebrima" panose="02000000000000000000" pitchFamily="2" charset="0"/>
              <a:cs typeface="Ebrima" panose="02000000000000000000" pitchFamily="2" charset="0"/>
            </a:endParaRPr>
          </a:p>
          <a:p>
            <a:pPr indent="0" algn="just">
              <a:lnSpc>
                <a:spcPct val="115000"/>
              </a:lnSpc>
              <a:spcBef>
                <a:spcPts val="200"/>
              </a:spcBef>
              <a:spcAft>
                <a:spcPts val="1000"/>
              </a:spcAft>
              <a:buNone/>
            </a:pPr>
            <a:endParaRPr lang="it-IT" sz="2000" dirty="0"/>
          </a:p>
        </p:txBody>
      </p:sp>
    </p:spTree>
    <p:extLst>
      <p:ext uri="{BB962C8B-B14F-4D97-AF65-F5344CB8AC3E}">
        <p14:creationId xmlns:p14="http://schemas.microsoft.com/office/powerpoint/2010/main" val="2458451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0AEF67-7200-EECC-F2ED-3082D25A2266}"/>
              </a:ext>
            </a:extLst>
          </p:cNvPr>
          <p:cNvSpPr>
            <a:spLocks noGrp="1"/>
          </p:cNvSpPr>
          <p:nvPr>
            <p:ph type="title"/>
          </p:nvPr>
        </p:nvSpPr>
        <p:spPr/>
        <p:txBody>
          <a:bodyPr/>
          <a:lstStyle/>
          <a:p>
            <a:pPr algn="ctr"/>
            <a:r>
              <a:rPr lang="it-IT" b="1" dirty="0">
                <a:solidFill>
                  <a:srgbClr val="0070C0"/>
                </a:solidFill>
                <a:latin typeface="Abadi Extra Light" panose="020B0204020104020204" pitchFamily="34" charset="0"/>
              </a:rPr>
              <a:t>Il prospettivismo</a:t>
            </a:r>
          </a:p>
        </p:txBody>
      </p:sp>
      <p:sp>
        <p:nvSpPr>
          <p:cNvPr id="3" name="Segnaposto contenuto 2">
            <a:extLst>
              <a:ext uri="{FF2B5EF4-FFF2-40B4-BE49-F238E27FC236}">
                <a16:creationId xmlns:a16="http://schemas.microsoft.com/office/drawing/2014/main" id="{6A28EF07-20D0-608E-6353-02F3792F1FAA}"/>
              </a:ext>
            </a:extLst>
          </p:cNvPr>
          <p:cNvSpPr>
            <a:spLocks noGrp="1"/>
          </p:cNvSpPr>
          <p:nvPr>
            <p:ph idx="1"/>
          </p:nvPr>
        </p:nvSpPr>
        <p:spPr/>
        <p:txBody>
          <a:bodyPr>
            <a:normAutofit lnSpcReduction="10000"/>
          </a:bodyPr>
          <a:lstStyle/>
          <a:p>
            <a:endParaRPr lang="it-IT" sz="2000" dirty="0">
              <a:latin typeface="Ebrima" panose="02000000000000000000" pitchFamily="2" charset="0"/>
              <a:cs typeface="Ebrima" panose="02000000000000000000" pitchFamily="2" charset="0"/>
            </a:endParaRPr>
          </a:p>
          <a:p>
            <a:r>
              <a:rPr lang="it-IT" sz="2000" dirty="0">
                <a:latin typeface="Ebrima" panose="02000000000000000000" pitchFamily="2" charset="0"/>
                <a:cs typeface="Ebrima" panose="02000000000000000000" pitchFamily="2" charset="0"/>
              </a:rPr>
              <a:t>Nietzsche sostiene che </a:t>
            </a:r>
            <a:r>
              <a:rPr lang="it-IT" sz="2000" dirty="0">
                <a:solidFill>
                  <a:srgbClr val="984806"/>
                </a:solidFill>
                <a:effectLst/>
                <a:latin typeface="Ebrima" panose="02000000000000000000" pitchFamily="2" charset="0"/>
                <a:ea typeface="Calibri" panose="020F0502020204030204" pitchFamily="34" charset="0"/>
                <a:cs typeface="Ebrima" panose="02000000000000000000" pitchFamily="2" charset="0"/>
              </a:rPr>
              <a:t>“non esistono i fatti ma solo le interpretazioni” </a:t>
            </a:r>
            <a:r>
              <a:rPr lang="it-IT" sz="2000" dirty="0">
                <a:effectLst/>
                <a:latin typeface="Ebrima" panose="02000000000000000000" pitchFamily="2" charset="0"/>
                <a:ea typeface="Calibri" panose="020F0502020204030204" pitchFamily="34" charset="0"/>
                <a:cs typeface="Ebrima" panose="02000000000000000000" pitchFamily="2" charset="0"/>
              </a:rPr>
              <a:t>e questo vale non solo per le opinioni, ma anche per quei ‘’dati di fatto’’ che noi chiamiamo oggetti.</a:t>
            </a:r>
            <a:r>
              <a:rPr lang="it-IT" sz="2000" dirty="0">
                <a:latin typeface="Ebrima" panose="02000000000000000000" pitchFamily="2" charset="0"/>
                <a:cs typeface="Ebrima" panose="02000000000000000000" pitchFamily="2" charset="0"/>
              </a:rPr>
              <a:t> Le interpretazioni sono come le categorie kantiane (tuttavia non stabili, ma mutevoli e inserite nel divenire).</a:t>
            </a:r>
          </a:p>
          <a:p>
            <a:endParaRPr lang="it-IT" sz="2000" dirty="0">
              <a:solidFill>
                <a:srgbClr val="984806"/>
              </a:solidFill>
              <a:latin typeface="Ebrima" panose="02000000000000000000" pitchFamily="2" charset="0"/>
              <a:cs typeface="Ebrima" panose="02000000000000000000" pitchFamily="2" charset="0"/>
            </a:endParaRPr>
          </a:p>
          <a:p>
            <a:r>
              <a:rPr lang="it-IT" sz="2000" dirty="0">
                <a:latin typeface="Ebrima" panose="02000000000000000000" pitchFamily="2" charset="0"/>
                <a:cs typeface="Ebrima" panose="02000000000000000000" pitchFamily="2" charset="0"/>
              </a:rPr>
              <a:t>Le interpretazioni derivano dai nostri bisogni: </a:t>
            </a:r>
            <a:r>
              <a:rPr lang="it-IT" sz="2000" dirty="0">
                <a:solidFill>
                  <a:srgbClr val="984806"/>
                </a:solidFill>
                <a:latin typeface="Ebrima" panose="02000000000000000000" pitchFamily="2" charset="0"/>
                <a:ea typeface="Calibri" panose="020F0502020204030204" pitchFamily="34" charset="0"/>
                <a:cs typeface="Ebrima" panose="02000000000000000000" pitchFamily="2" charset="0"/>
              </a:rPr>
              <a:t>“‘Prospettivismo’. Sono i nostri bisogni, </a:t>
            </a:r>
            <a:r>
              <a:rPr lang="it-IT" sz="2000" i="1" dirty="0">
                <a:solidFill>
                  <a:srgbClr val="984806"/>
                </a:solidFill>
                <a:latin typeface="Ebrima" panose="02000000000000000000" pitchFamily="2" charset="0"/>
                <a:ea typeface="Calibri" panose="020F0502020204030204" pitchFamily="34" charset="0"/>
                <a:cs typeface="Ebrima" panose="02000000000000000000" pitchFamily="2" charset="0"/>
              </a:rPr>
              <a:t>che interpretano il mondo</a:t>
            </a:r>
            <a:r>
              <a:rPr lang="it-IT" sz="2000" dirty="0">
                <a:solidFill>
                  <a:srgbClr val="984806"/>
                </a:solidFill>
                <a:latin typeface="Ebrima" panose="02000000000000000000" pitchFamily="2" charset="0"/>
                <a:ea typeface="Calibri" panose="020F0502020204030204" pitchFamily="34" charset="0"/>
                <a:cs typeface="Ebrima" panose="02000000000000000000" pitchFamily="2" charset="0"/>
              </a:rPr>
              <a:t>: i nostri istinti e i loro pro e contro. Ogni istinto è una specie di sete di dominio, ciascuno ha la sua prospettiva, che esso vorrebbe imporre come norma a tutti gli altri istinti” </a:t>
            </a:r>
            <a:r>
              <a:rPr lang="it-IT" sz="2000" dirty="0">
                <a:latin typeface="Ebrima" panose="02000000000000000000" pitchFamily="2" charset="0"/>
                <a:ea typeface="Calibri" panose="020F0502020204030204" pitchFamily="34" charset="0"/>
                <a:cs typeface="Ebrima" panose="02000000000000000000" pitchFamily="2" charset="0"/>
              </a:rPr>
              <a:t>(Nietzsche)</a:t>
            </a:r>
            <a:endParaRPr lang="it-IT" sz="2000" dirty="0">
              <a:latin typeface="Calibri" panose="020F0502020204030204" pitchFamily="34" charset="0"/>
              <a:ea typeface="Calibri" panose="020F0502020204030204" pitchFamily="34" charset="0"/>
            </a:endParaRPr>
          </a:p>
          <a:p>
            <a:endParaRPr lang="it-IT" sz="2000" dirty="0">
              <a:solidFill>
                <a:srgbClr val="984806"/>
              </a:solidFill>
              <a:latin typeface="Ebrima" panose="02000000000000000000" pitchFamily="2" charset="0"/>
              <a:cs typeface="Ebrima" panose="02000000000000000000" pitchFamily="2" charset="0"/>
            </a:endParaRPr>
          </a:p>
          <a:p>
            <a:r>
              <a:rPr lang="it-IT" sz="2000" dirty="0">
                <a:effectLst/>
                <a:latin typeface="Ebrima" panose="02000000000000000000" pitchFamily="2" charset="0"/>
                <a:ea typeface="Calibri" panose="020F0502020204030204" pitchFamily="34" charset="0"/>
                <a:cs typeface="Ebrima" panose="02000000000000000000" pitchFamily="2" charset="0"/>
              </a:rPr>
              <a:t>Per il superuomo la volontà di potenza (la volontà di affermarsi, realizzarsi autonomamente) consiste nel dare al mondo, dopo il crollo dei valori tradizionali, il proprio significato secondo la propria prospettiva.</a:t>
            </a:r>
          </a:p>
          <a:p>
            <a:endParaRPr lang="it-IT" sz="2000" dirty="0">
              <a:latin typeface="Ebrima" panose="02000000000000000000" pitchFamily="2" charset="0"/>
              <a:cs typeface="Ebrima" panose="02000000000000000000" pitchFamily="2" charset="0"/>
            </a:endParaRPr>
          </a:p>
          <a:p>
            <a:endParaRPr lang="it-IT" sz="2000" dirty="0">
              <a:latin typeface="Ebrima" panose="02000000000000000000" pitchFamily="2" charset="0"/>
              <a:cs typeface="Ebrima" panose="02000000000000000000" pitchFamily="2" charset="0"/>
            </a:endParaRPr>
          </a:p>
          <a:p>
            <a:endParaRPr lang="it-IT" sz="2000" dirty="0"/>
          </a:p>
        </p:txBody>
      </p:sp>
    </p:spTree>
    <p:extLst>
      <p:ext uri="{BB962C8B-B14F-4D97-AF65-F5344CB8AC3E}">
        <p14:creationId xmlns:p14="http://schemas.microsoft.com/office/powerpoint/2010/main" val="1126072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85C481-6E8A-CDBB-B42A-CBF12E2E33BC}"/>
              </a:ext>
            </a:extLst>
          </p:cNvPr>
          <p:cNvSpPr>
            <a:spLocks noGrp="1"/>
          </p:cNvSpPr>
          <p:nvPr>
            <p:ph type="title"/>
          </p:nvPr>
        </p:nvSpPr>
        <p:spPr/>
        <p:txBody>
          <a:bodyPr/>
          <a:lstStyle/>
          <a:p>
            <a:pPr algn="ctr"/>
            <a:r>
              <a:rPr lang="it-IT" b="1" dirty="0">
                <a:solidFill>
                  <a:srgbClr val="0070C0"/>
                </a:solidFill>
                <a:latin typeface="Abadi Extra Light" panose="020B0204020104020204" pitchFamily="34" charset="0"/>
              </a:rPr>
              <a:t>Le tre metamorfosi dello spirito</a:t>
            </a:r>
          </a:p>
        </p:txBody>
      </p:sp>
      <p:sp>
        <p:nvSpPr>
          <p:cNvPr id="3" name="Segnaposto contenuto 2">
            <a:extLst>
              <a:ext uri="{FF2B5EF4-FFF2-40B4-BE49-F238E27FC236}">
                <a16:creationId xmlns:a16="http://schemas.microsoft.com/office/drawing/2014/main" id="{163B2FD5-8876-B0BD-F933-D40D88A4301A}"/>
              </a:ext>
            </a:extLst>
          </p:cNvPr>
          <p:cNvSpPr>
            <a:spLocks noGrp="1"/>
          </p:cNvSpPr>
          <p:nvPr>
            <p:ph idx="1"/>
          </p:nvPr>
        </p:nvSpPr>
        <p:spPr>
          <a:xfrm>
            <a:off x="838200" y="1825625"/>
            <a:ext cx="5775664" cy="4351338"/>
          </a:xfrm>
        </p:spPr>
        <p:txBody>
          <a:bodyPr/>
          <a:lstStyle/>
          <a:p>
            <a:pPr marL="0" indent="0">
              <a:buNone/>
            </a:pPr>
            <a:endParaRPr lang="it-IT" sz="1800" dirty="0">
              <a:solidFill>
                <a:srgbClr val="984806"/>
              </a:solidFill>
              <a:effectLst/>
              <a:latin typeface="Ebrima" panose="02000000000000000000" pitchFamily="2" charset="0"/>
              <a:ea typeface="Calibri" panose="020F0502020204030204" pitchFamily="34" charset="0"/>
              <a:cs typeface="Ebrima" panose="02000000000000000000" pitchFamily="2" charset="0"/>
            </a:endParaRPr>
          </a:p>
          <a:p>
            <a:pPr marL="0" indent="0">
              <a:buNone/>
            </a:pPr>
            <a:endParaRPr lang="it-IT" sz="1800" dirty="0">
              <a:solidFill>
                <a:srgbClr val="984806"/>
              </a:solidFill>
              <a:latin typeface="Ebrima" panose="02000000000000000000" pitchFamily="2" charset="0"/>
              <a:ea typeface="Calibri" panose="020F0502020204030204" pitchFamily="34" charset="0"/>
              <a:cs typeface="Ebrima" panose="02000000000000000000" pitchFamily="2" charset="0"/>
            </a:endParaRPr>
          </a:p>
          <a:p>
            <a:pPr marL="220980" indent="0">
              <a:lnSpc>
                <a:spcPct val="115000"/>
              </a:lnSpc>
              <a:spcBef>
                <a:spcPts val="200"/>
              </a:spcBef>
              <a:spcAft>
                <a:spcPts val="1000"/>
              </a:spcAft>
              <a:buNone/>
            </a:pPr>
            <a:r>
              <a:rPr lang="it-IT" sz="2400" dirty="0">
                <a:solidFill>
                  <a:srgbClr val="984806"/>
                </a:solidFill>
                <a:effectLst/>
                <a:latin typeface="Ebrima" panose="02000000000000000000" pitchFamily="2" charset="0"/>
                <a:ea typeface="Calibri" panose="020F0502020204030204" pitchFamily="34" charset="0"/>
                <a:cs typeface="Ebrima" panose="02000000000000000000" pitchFamily="2" charset="0"/>
              </a:rPr>
              <a:t>“Tre metamorfosi io vi nomino dello spirito: come lo spirito diventa cammello, e il cammello leone, e infine il leone fanciullo.” </a:t>
            </a:r>
          </a:p>
          <a:p>
            <a:pPr marL="220980" indent="0" algn="just">
              <a:lnSpc>
                <a:spcPct val="115000"/>
              </a:lnSpc>
              <a:spcBef>
                <a:spcPts val="200"/>
              </a:spcBef>
              <a:spcAft>
                <a:spcPts val="1000"/>
              </a:spcAft>
              <a:buNone/>
            </a:pPr>
            <a:r>
              <a:rPr lang="it-IT" sz="2400" dirty="0">
                <a:effectLst/>
                <a:latin typeface="Ebrima" panose="02000000000000000000" pitchFamily="2" charset="0"/>
                <a:ea typeface="Calibri" panose="020F0502020204030204" pitchFamily="34" charset="0"/>
                <a:cs typeface="Ebrima" panose="02000000000000000000" pitchFamily="2" charset="0"/>
              </a:rPr>
              <a:t>(da </a:t>
            </a:r>
            <a:r>
              <a:rPr lang="it-IT" sz="2400" i="1" dirty="0">
                <a:effectLst/>
                <a:latin typeface="Ebrima" panose="02000000000000000000" pitchFamily="2" charset="0"/>
                <a:ea typeface="Calibri" panose="020F0502020204030204" pitchFamily="34" charset="0"/>
                <a:cs typeface="Ebrima" panose="02000000000000000000" pitchFamily="2" charset="0"/>
              </a:rPr>
              <a:t>Così parlò Zarathustra</a:t>
            </a:r>
            <a:r>
              <a:rPr lang="it-IT" sz="2400" dirty="0">
                <a:effectLst/>
                <a:latin typeface="Ebrima" panose="02000000000000000000" pitchFamily="2" charset="0"/>
                <a:ea typeface="Calibri" panose="020F0502020204030204" pitchFamily="34" charset="0"/>
                <a:cs typeface="Ebrima" panose="02000000000000000000" pitchFamily="2" charset="0"/>
              </a:rPr>
              <a:t>)</a:t>
            </a:r>
            <a:endParaRPr lang="it-IT" sz="2400" dirty="0">
              <a:effectLst/>
              <a:latin typeface="Calibri" panose="020F0502020204030204" pitchFamily="34" charset="0"/>
              <a:ea typeface="Calibri" panose="020F0502020204030204" pitchFamily="34" charset="0"/>
            </a:endParaRPr>
          </a:p>
        </p:txBody>
      </p:sp>
      <p:pic>
        <p:nvPicPr>
          <p:cNvPr id="3074" name="Picture 2">
            <a:extLst>
              <a:ext uri="{FF2B5EF4-FFF2-40B4-BE49-F238E27FC236}">
                <a16:creationId xmlns:a16="http://schemas.microsoft.com/office/drawing/2014/main" id="{5279DDA2-D626-5A3D-86EA-CAEAAFD4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 t="-166" r="-156" b="-166"/>
          <a:stretch>
            <a:fillRect/>
          </a:stretch>
        </p:blipFill>
        <p:spPr bwMode="auto">
          <a:xfrm>
            <a:off x="7279689" y="1480354"/>
            <a:ext cx="4220377" cy="5282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971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6FD5C2-0EC5-63FF-B5CE-77D1317A77E7}"/>
              </a:ext>
            </a:extLst>
          </p:cNvPr>
          <p:cNvSpPr>
            <a:spLocks noGrp="1"/>
          </p:cNvSpPr>
          <p:nvPr>
            <p:ph type="title"/>
          </p:nvPr>
        </p:nvSpPr>
        <p:spPr/>
        <p:txBody>
          <a:bodyPr/>
          <a:lstStyle/>
          <a:p>
            <a:pPr algn="ctr"/>
            <a:r>
              <a:rPr lang="it-IT" b="1" dirty="0">
                <a:solidFill>
                  <a:srgbClr val="0070C0"/>
                </a:solidFill>
                <a:latin typeface="Abadi Extra Light" panose="020B0204020104020204" pitchFamily="34" charset="0"/>
              </a:rPr>
              <a:t>L’eterno ritorno dell’identico</a:t>
            </a:r>
          </a:p>
        </p:txBody>
      </p:sp>
      <p:sp>
        <p:nvSpPr>
          <p:cNvPr id="3" name="Segnaposto contenuto 2">
            <a:extLst>
              <a:ext uri="{FF2B5EF4-FFF2-40B4-BE49-F238E27FC236}">
                <a16:creationId xmlns:a16="http://schemas.microsoft.com/office/drawing/2014/main" id="{013CD055-E541-CD4F-9706-607BBE0DEE9F}"/>
              </a:ext>
            </a:extLst>
          </p:cNvPr>
          <p:cNvSpPr>
            <a:spLocks noGrp="1"/>
          </p:cNvSpPr>
          <p:nvPr>
            <p:ph idx="1"/>
          </p:nvPr>
        </p:nvSpPr>
        <p:spPr>
          <a:xfrm>
            <a:off x="438705" y="1834503"/>
            <a:ext cx="7586709" cy="4351338"/>
          </a:xfrm>
        </p:spPr>
        <p:txBody>
          <a:bodyPr>
            <a:normAutofit fontScale="92500" lnSpcReduction="10000"/>
          </a:bodyPr>
          <a:lstStyle/>
          <a:p>
            <a:pPr marL="220980" indent="0" algn="just">
              <a:lnSpc>
                <a:spcPct val="115000"/>
              </a:lnSpc>
              <a:spcBef>
                <a:spcPts val="200"/>
              </a:spcBef>
              <a:spcAft>
                <a:spcPts val="1000"/>
              </a:spcAft>
              <a:buNone/>
            </a:pPr>
            <a:r>
              <a:rPr lang="it-IT" sz="2000" dirty="0">
                <a:solidFill>
                  <a:srgbClr val="984806"/>
                </a:solidFill>
                <a:effectLst/>
                <a:latin typeface="Ebrima" panose="02000000000000000000" pitchFamily="2" charset="0"/>
                <a:ea typeface="Calibri" panose="020F0502020204030204" pitchFamily="34" charset="0"/>
                <a:cs typeface="Ebrima" panose="02000000000000000000" pitchFamily="2" charset="0"/>
              </a:rPr>
              <a:t>“Questa vita, come tu ora la vivi e l’hai vissuta, dovrai viverla ancora una volta e innumerevoli volte, e non ci sarà in essa mai nulla di nuovo… e ogni indicibilmente piccola e grande cosa della tua vita dovrà fare ritorno a te, e tutte nella stessa sequenza e successione … L’eterna clessidra dell’esistenza viene sempre di nuovo capovolta e tu con essa, granello della polvere!”  </a:t>
            </a:r>
            <a:r>
              <a:rPr lang="it-IT" sz="2000" dirty="0">
                <a:effectLst/>
                <a:latin typeface="Ebrima" panose="02000000000000000000" pitchFamily="2" charset="0"/>
                <a:ea typeface="Calibri" panose="020F0502020204030204" pitchFamily="34" charset="0"/>
                <a:cs typeface="Ebrima" panose="02000000000000000000" pitchFamily="2" charset="0"/>
              </a:rPr>
              <a:t>(</a:t>
            </a:r>
            <a:r>
              <a:rPr lang="it-IT" sz="2000" i="1" dirty="0">
                <a:effectLst/>
                <a:latin typeface="Ebrima" panose="02000000000000000000" pitchFamily="2" charset="0"/>
                <a:ea typeface="Calibri" panose="020F0502020204030204" pitchFamily="34" charset="0"/>
                <a:cs typeface="Ebrima" panose="02000000000000000000" pitchFamily="2" charset="0"/>
              </a:rPr>
              <a:t>La gaia scienza</a:t>
            </a:r>
            <a:r>
              <a:rPr lang="it-IT" sz="2000" dirty="0">
                <a:effectLst/>
                <a:latin typeface="Ebrima" panose="02000000000000000000" pitchFamily="2" charset="0"/>
                <a:ea typeface="Calibri" panose="020F0502020204030204" pitchFamily="34" charset="0"/>
                <a:cs typeface="Ebrima" panose="02000000000000000000" pitchFamily="2" charset="0"/>
              </a:rPr>
              <a:t>, Libro IV, n. 341)</a:t>
            </a:r>
          </a:p>
          <a:p>
            <a:pPr marL="220980" indent="0" algn="just">
              <a:lnSpc>
                <a:spcPct val="115000"/>
              </a:lnSpc>
              <a:spcBef>
                <a:spcPts val="200"/>
              </a:spcBef>
              <a:spcAft>
                <a:spcPts val="1000"/>
              </a:spcAft>
              <a:buNone/>
            </a:pPr>
            <a:endParaRPr lang="it-IT" sz="2000" dirty="0">
              <a:latin typeface="Ebrima" panose="02000000000000000000" pitchFamily="2" charset="0"/>
              <a:ea typeface="Calibri" panose="020F0502020204030204" pitchFamily="34" charset="0"/>
              <a:cs typeface="Ebrima" panose="02000000000000000000" pitchFamily="2" charset="0"/>
            </a:endParaRPr>
          </a:p>
          <a:p>
            <a:pPr marL="220980" indent="0" algn="just">
              <a:lnSpc>
                <a:spcPct val="115000"/>
              </a:lnSpc>
              <a:spcBef>
                <a:spcPts val="200"/>
              </a:spcBef>
              <a:spcAft>
                <a:spcPts val="1000"/>
              </a:spcAft>
              <a:buNone/>
            </a:pPr>
            <a:endParaRPr lang="it-IT" sz="2000" dirty="0">
              <a:effectLst/>
              <a:latin typeface="Ebrima" panose="02000000000000000000" pitchFamily="2" charset="0"/>
              <a:ea typeface="Calibri" panose="020F0502020204030204" pitchFamily="34" charset="0"/>
              <a:cs typeface="Ebrima" panose="02000000000000000000" pitchFamily="2" charset="0"/>
            </a:endParaRPr>
          </a:p>
          <a:p>
            <a:pPr marL="220980" indent="0" algn="just">
              <a:lnSpc>
                <a:spcPct val="115000"/>
              </a:lnSpc>
              <a:spcBef>
                <a:spcPts val="200"/>
              </a:spcBef>
              <a:spcAft>
                <a:spcPts val="1000"/>
              </a:spcAft>
              <a:buNone/>
            </a:pPr>
            <a:r>
              <a:rPr lang="it-IT" sz="2000" dirty="0">
                <a:solidFill>
                  <a:srgbClr val="984806"/>
                </a:solidFill>
                <a:effectLst/>
                <a:latin typeface="Ebrima" panose="02000000000000000000" pitchFamily="2" charset="0"/>
                <a:ea typeface="Calibri" panose="020F0502020204030204" pitchFamily="34" charset="0"/>
                <a:cs typeface="Ebrima" panose="02000000000000000000" pitchFamily="2" charset="0"/>
              </a:rPr>
              <a:t>“Se in tutto quel che vuoi fare, cominci con il chiederti: ‘E’ certo che voglio farlo un numero infinito di volte?’, questo sarà il più solido dei centri di gravità.”</a:t>
            </a:r>
            <a:r>
              <a:rPr lang="it-IT" sz="2000" dirty="0">
                <a:effectLst/>
                <a:latin typeface="Ebrima" panose="02000000000000000000" pitchFamily="2" charset="0"/>
                <a:ea typeface="Calibri" panose="020F0502020204030204" pitchFamily="34" charset="0"/>
                <a:cs typeface="Ebrima" panose="02000000000000000000" pitchFamily="2" charset="0"/>
              </a:rPr>
              <a:t> (da </a:t>
            </a:r>
            <a:r>
              <a:rPr lang="it-IT" sz="2000" i="1" dirty="0">
                <a:effectLst/>
                <a:latin typeface="Ebrima" panose="02000000000000000000" pitchFamily="2" charset="0"/>
                <a:ea typeface="Calibri" panose="020F0502020204030204" pitchFamily="34" charset="0"/>
                <a:cs typeface="Ebrima" panose="02000000000000000000" pitchFamily="2" charset="0"/>
              </a:rPr>
              <a:t>La volontà di potenza</a:t>
            </a:r>
            <a:r>
              <a:rPr lang="it-IT" sz="2000" dirty="0">
                <a:effectLst/>
                <a:latin typeface="Ebrima" panose="02000000000000000000" pitchFamily="2" charset="0"/>
                <a:ea typeface="Calibri" panose="020F0502020204030204" pitchFamily="34" charset="0"/>
                <a:cs typeface="Ebrima" panose="02000000000000000000" pitchFamily="2" charset="0"/>
              </a:rPr>
              <a:t>)</a:t>
            </a:r>
            <a:endParaRPr lang="it-IT" sz="2000" dirty="0">
              <a:effectLst/>
              <a:latin typeface="Calibri" panose="020F0502020204030204" pitchFamily="34" charset="0"/>
              <a:ea typeface="Calibri" panose="020F0502020204030204" pitchFamily="34" charset="0"/>
            </a:endParaRPr>
          </a:p>
          <a:p>
            <a:pPr marL="220980" indent="0" algn="just">
              <a:lnSpc>
                <a:spcPct val="115000"/>
              </a:lnSpc>
              <a:spcBef>
                <a:spcPts val="200"/>
              </a:spcBef>
              <a:spcAft>
                <a:spcPts val="1000"/>
              </a:spcAft>
              <a:buNone/>
            </a:pPr>
            <a:endParaRPr lang="it-IT" sz="1800" dirty="0">
              <a:effectLst/>
              <a:latin typeface="Calibri" panose="020F0502020204030204" pitchFamily="34" charset="0"/>
              <a:ea typeface="Calibri" panose="020F0502020204030204" pitchFamily="34" charset="0"/>
            </a:endParaRPr>
          </a:p>
          <a:p>
            <a:endParaRPr lang="it-IT" dirty="0"/>
          </a:p>
        </p:txBody>
      </p:sp>
      <p:pic>
        <p:nvPicPr>
          <p:cNvPr id="1026" name="Picture 2" descr="Oroboro | Ouroboros, Alchemy, Ancient dragon">
            <a:extLst>
              <a:ext uri="{FF2B5EF4-FFF2-40B4-BE49-F238E27FC236}">
                <a16:creationId xmlns:a16="http://schemas.microsoft.com/office/drawing/2014/main" id="{9C4F34AF-3098-A15C-D983-6E40044A2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864" y="1834503"/>
            <a:ext cx="379095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43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6FD5C2-0EC5-63FF-B5CE-77D1317A77E7}"/>
              </a:ext>
            </a:extLst>
          </p:cNvPr>
          <p:cNvSpPr>
            <a:spLocks noGrp="1"/>
          </p:cNvSpPr>
          <p:nvPr>
            <p:ph type="title"/>
          </p:nvPr>
        </p:nvSpPr>
        <p:spPr/>
        <p:txBody>
          <a:bodyPr/>
          <a:lstStyle/>
          <a:p>
            <a:pPr algn="ctr"/>
            <a:r>
              <a:rPr lang="it-IT" b="1" dirty="0">
                <a:solidFill>
                  <a:srgbClr val="0070C0"/>
                </a:solidFill>
              </a:rPr>
              <a:t>L’eterno ritorno dell’identico</a:t>
            </a:r>
          </a:p>
        </p:txBody>
      </p:sp>
      <p:sp>
        <p:nvSpPr>
          <p:cNvPr id="3" name="Segnaposto contenuto 2">
            <a:extLst>
              <a:ext uri="{FF2B5EF4-FFF2-40B4-BE49-F238E27FC236}">
                <a16:creationId xmlns:a16="http://schemas.microsoft.com/office/drawing/2014/main" id="{013CD055-E541-CD4F-9706-607BBE0DEE9F}"/>
              </a:ext>
            </a:extLst>
          </p:cNvPr>
          <p:cNvSpPr>
            <a:spLocks noGrp="1"/>
          </p:cNvSpPr>
          <p:nvPr>
            <p:ph idx="1"/>
          </p:nvPr>
        </p:nvSpPr>
        <p:spPr/>
        <p:txBody>
          <a:bodyPr>
            <a:normAutofit fontScale="62500" lnSpcReduction="20000"/>
          </a:bodyPr>
          <a:lstStyle/>
          <a:p>
            <a:pPr marL="0" indent="0">
              <a:lnSpc>
                <a:spcPct val="115000"/>
              </a:lnSpc>
              <a:spcBef>
                <a:spcPts val="480"/>
              </a:spcBef>
              <a:spcAft>
                <a:spcPts val="480"/>
              </a:spcAft>
              <a:buNone/>
            </a:pPr>
            <a:r>
              <a:rPr lang="it-IT" sz="3800" dirty="0">
                <a:solidFill>
                  <a:srgbClr val="002060"/>
                </a:solidFill>
                <a:latin typeface="Corbel" panose="020B0503020204020204" pitchFamily="34" charset="0"/>
              </a:rPr>
              <a:t>Tre interpretazioni dell’eterno ritorno</a:t>
            </a:r>
          </a:p>
          <a:p>
            <a:pPr marL="0" indent="0">
              <a:lnSpc>
                <a:spcPct val="115000"/>
              </a:lnSpc>
              <a:spcBef>
                <a:spcPts val="480"/>
              </a:spcBef>
              <a:spcAft>
                <a:spcPts val="480"/>
              </a:spcAft>
              <a:buNone/>
            </a:pPr>
            <a:r>
              <a:rPr lang="it-IT" b="1" dirty="0">
                <a:solidFill>
                  <a:srgbClr val="002060"/>
                </a:solidFill>
                <a:latin typeface="Corbel" panose="020B0503020204020204" pitchFamily="34" charset="0"/>
                <a:ea typeface="Malgun Gothic" panose="020B0503020000020004" pitchFamily="34" charset="-127"/>
                <a:cs typeface="Corbel" panose="020B0503020204020204" pitchFamily="34" charset="0"/>
              </a:rPr>
              <a:t> </a:t>
            </a:r>
            <a:endParaRPr lang="it-IT" sz="3200" dirty="0">
              <a:latin typeface="Calibri" panose="020F0502020204030204" pitchFamily="34" charset="0"/>
              <a:ea typeface="Calibri" panose="020F0502020204030204" pitchFamily="34" charset="0"/>
            </a:endParaRPr>
          </a:p>
          <a:p>
            <a:pPr>
              <a:lnSpc>
                <a:spcPct val="115000"/>
              </a:lnSpc>
              <a:spcBef>
                <a:spcPts val="480"/>
              </a:spcBef>
              <a:spcAft>
                <a:spcPts val="480"/>
              </a:spcAft>
            </a:pPr>
            <a:r>
              <a:rPr lang="it-IT" sz="4800" b="1" dirty="0">
                <a:solidFill>
                  <a:srgbClr val="002060"/>
                </a:solidFill>
                <a:latin typeface="Corbel" panose="020B0503020204020204" pitchFamily="34" charset="0"/>
                <a:ea typeface="Calibri" panose="020F0502020204030204" pitchFamily="34" charset="0"/>
                <a:cs typeface="Corbel" panose="020B0503020204020204" pitchFamily="34" charset="0"/>
              </a:rPr>
              <a:t>1)</a:t>
            </a: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 L’eterno ritorno come </a:t>
            </a:r>
            <a:r>
              <a:rPr lang="it-IT" b="1" dirty="0">
                <a:solidFill>
                  <a:srgbClr val="002060"/>
                </a:solidFill>
                <a:latin typeface="Corbel" panose="020B0503020204020204" pitchFamily="34" charset="0"/>
                <a:ea typeface="Calibri" panose="020F0502020204030204" pitchFamily="34" charset="0"/>
                <a:cs typeface="Corbel" panose="020B0503020204020204" pitchFamily="34" charset="0"/>
              </a:rPr>
              <a:t>teoria</a:t>
            </a: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 </a:t>
            </a:r>
            <a:r>
              <a:rPr lang="it-IT" b="1" dirty="0">
                <a:solidFill>
                  <a:srgbClr val="002060"/>
                </a:solidFill>
                <a:latin typeface="Corbel" panose="020B0503020204020204" pitchFamily="34" charset="0"/>
                <a:ea typeface="Calibri" panose="020F0502020204030204" pitchFamily="34" charset="0"/>
                <a:cs typeface="Corbel" panose="020B0503020204020204" pitchFamily="34" charset="0"/>
              </a:rPr>
              <a:t>fisico-cosmologica</a:t>
            </a: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 l’universo è un sistema finito in cui, in un tempo infinito, si ripetono le stesse combinazioni. </a:t>
            </a:r>
            <a:endParaRPr lang="it-IT" sz="3200" dirty="0">
              <a:latin typeface="Calibri" panose="020F0502020204030204" pitchFamily="34" charset="0"/>
              <a:ea typeface="Calibri" panose="020F0502020204030204" pitchFamily="34" charset="0"/>
            </a:endParaRPr>
          </a:p>
          <a:p>
            <a:pPr marL="0" indent="0">
              <a:lnSpc>
                <a:spcPct val="115000"/>
              </a:lnSpc>
              <a:spcBef>
                <a:spcPts val="480"/>
              </a:spcBef>
              <a:spcAft>
                <a:spcPts val="480"/>
              </a:spcAft>
              <a:buNone/>
            </a:pPr>
            <a:r>
              <a:rPr lang="it-IT" b="1" dirty="0">
                <a:solidFill>
                  <a:srgbClr val="002060"/>
                </a:solidFill>
                <a:latin typeface="Corbel" panose="020B0503020204020204" pitchFamily="34" charset="0"/>
                <a:ea typeface="Calibri" panose="020F0502020204030204" pitchFamily="34" charset="0"/>
                <a:cs typeface="Corbel" panose="020B0503020204020204" pitchFamily="34" charset="0"/>
              </a:rPr>
              <a:t> </a:t>
            </a:r>
            <a:endParaRPr lang="it-IT" sz="3200" dirty="0">
              <a:latin typeface="Calibri" panose="020F0502020204030204" pitchFamily="34" charset="0"/>
              <a:ea typeface="Calibri" panose="020F0502020204030204" pitchFamily="34" charset="0"/>
            </a:endParaRPr>
          </a:p>
          <a:p>
            <a:pPr>
              <a:lnSpc>
                <a:spcPct val="115000"/>
              </a:lnSpc>
              <a:spcBef>
                <a:spcPts val="480"/>
              </a:spcBef>
              <a:spcAft>
                <a:spcPts val="480"/>
              </a:spcAft>
            </a:pPr>
            <a:r>
              <a:rPr lang="it-IT" sz="4800" b="1" dirty="0">
                <a:solidFill>
                  <a:srgbClr val="002060"/>
                </a:solidFill>
                <a:latin typeface="Corbel" panose="020B0503020204020204" pitchFamily="34" charset="0"/>
                <a:ea typeface="Calibri" panose="020F0502020204030204" pitchFamily="34" charset="0"/>
                <a:cs typeface="Corbel" panose="020B0503020204020204" pitchFamily="34" charset="0"/>
              </a:rPr>
              <a:t>2)</a:t>
            </a: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 L’eterno ritorno come </a:t>
            </a:r>
            <a:r>
              <a:rPr lang="it-IT" b="1" dirty="0">
                <a:solidFill>
                  <a:srgbClr val="002060"/>
                </a:solidFill>
                <a:latin typeface="Corbel" panose="020B0503020204020204" pitchFamily="34" charset="0"/>
                <a:ea typeface="Calibri" panose="020F0502020204030204" pitchFamily="34" charset="0"/>
                <a:cs typeface="Corbel" panose="020B0503020204020204" pitchFamily="34" charset="0"/>
              </a:rPr>
              <a:t>concezione ciclica del</a:t>
            </a: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 </a:t>
            </a:r>
            <a:r>
              <a:rPr lang="it-IT" b="1" dirty="0">
                <a:solidFill>
                  <a:srgbClr val="002060"/>
                </a:solidFill>
                <a:latin typeface="Corbel" panose="020B0503020204020204" pitchFamily="34" charset="0"/>
                <a:ea typeface="Calibri" panose="020F0502020204030204" pitchFamily="34" charset="0"/>
                <a:cs typeface="Corbel" panose="020B0503020204020204" pitchFamily="34" charset="0"/>
              </a:rPr>
              <a:t>tempo</a:t>
            </a:r>
            <a:r>
              <a:rPr lang="it-IT" dirty="0">
                <a:solidFill>
                  <a:srgbClr val="002060"/>
                </a:solidFill>
                <a:latin typeface="Corbel" panose="020B0503020204020204" pitchFamily="34" charset="0"/>
                <a:ea typeface="Calibri" panose="020F0502020204030204" pitchFamily="34" charset="0"/>
                <a:cs typeface="Corbel" panose="020B0503020204020204" pitchFamily="34" charset="0"/>
              </a:rPr>
              <a:t> opposta a quella lineare-cristiana. </a:t>
            </a:r>
            <a:endParaRPr lang="it-IT" sz="3200" dirty="0">
              <a:latin typeface="Calibri" panose="020F0502020204030204" pitchFamily="34" charset="0"/>
              <a:ea typeface="Calibri" panose="020F0502020204030204" pitchFamily="34" charset="0"/>
            </a:endParaRPr>
          </a:p>
          <a:p>
            <a:pPr marL="0" indent="0">
              <a:lnSpc>
                <a:spcPct val="115000"/>
              </a:lnSpc>
              <a:spcBef>
                <a:spcPts val="480"/>
              </a:spcBef>
              <a:spcAft>
                <a:spcPts val="480"/>
              </a:spcAft>
              <a:buNone/>
            </a:pPr>
            <a:r>
              <a:rPr lang="it-IT" b="1" dirty="0">
                <a:solidFill>
                  <a:srgbClr val="002060"/>
                </a:solidFill>
                <a:latin typeface="Corbel" panose="020B0503020204020204" pitchFamily="34" charset="0"/>
                <a:ea typeface="Calibri" panose="020F0502020204030204" pitchFamily="34" charset="0"/>
                <a:cs typeface="Corbel" panose="020B0503020204020204" pitchFamily="34" charset="0"/>
              </a:rPr>
              <a:t> </a:t>
            </a:r>
            <a:endParaRPr lang="it-IT" sz="3200" dirty="0">
              <a:latin typeface="Calibri" panose="020F0502020204030204" pitchFamily="34" charset="0"/>
              <a:ea typeface="Calibri" panose="020F0502020204030204" pitchFamily="34" charset="0"/>
            </a:endParaRPr>
          </a:p>
          <a:p>
            <a:pPr>
              <a:lnSpc>
                <a:spcPct val="115000"/>
              </a:lnSpc>
              <a:spcBef>
                <a:spcPts val="480"/>
              </a:spcBef>
              <a:spcAft>
                <a:spcPts val="480"/>
              </a:spcAft>
            </a:pPr>
            <a:r>
              <a:rPr lang="it-IT" sz="4800" b="1" dirty="0">
                <a:solidFill>
                  <a:srgbClr val="002060"/>
                </a:solidFill>
                <a:latin typeface="Corbel" panose="020B0503020204020204" pitchFamily="34" charset="0"/>
                <a:ea typeface="Calibri" panose="020F0502020204030204" pitchFamily="34" charset="0"/>
                <a:cs typeface="Corbel" panose="020B0503020204020204" pitchFamily="34" charset="0"/>
              </a:rPr>
              <a:t>3)</a:t>
            </a:r>
            <a:r>
              <a:rPr lang="it-IT" dirty="0">
                <a:solidFill>
                  <a:srgbClr val="002060"/>
                </a:solidFill>
                <a:latin typeface="Calibri" panose="020F0502020204030204" pitchFamily="34" charset="0"/>
                <a:ea typeface="Calibri" panose="020F0502020204030204" pitchFamily="34" charset="0"/>
              </a:rPr>
              <a:t> L’eterno ritorno come </a:t>
            </a:r>
            <a:r>
              <a:rPr lang="it-IT" b="1" dirty="0">
                <a:solidFill>
                  <a:srgbClr val="002060"/>
                </a:solidFill>
                <a:latin typeface="Calibri" panose="020F0502020204030204" pitchFamily="34" charset="0"/>
                <a:ea typeface="Calibri" panose="020F0502020204030204" pitchFamily="34" charset="0"/>
              </a:rPr>
              <a:t>criterio di orientamento</a:t>
            </a:r>
            <a:r>
              <a:rPr lang="it-IT" dirty="0">
                <a:solidFill>
                  <a:srgbClr val="002060"/>
                </a:solidFill>
                <a:latin typeface="Calibri" panose="020F0502020204030204" pitchFamily="34" charset="0"/>
                <a:ea typeface="Calibri" panose="020F0502020204030204" pitchFamily="34" charset="0"/>
              </a:rPr>
              <a:t> che guida il superuomo ad affrontare le proprie scelte: egli accetta con gioia l’idea che ogni istante della propria esistenza possa ripresentarsi identico per l’eternità. </a:t>
            </a:r>
            <a:endParaRPr lang="it-IT" sz="3200" dirty="0">
              <a:latin typeface="Calibri" panose="020F0502020204030204" pitchFamily="34" charset="0"/>
              <a:ea typeface="Calibri" panose="020F0502020204030204" pitchFamily="34" charset="0"/>
            </a:endParaRPr>
          </a:p>
          <a:p>
            <a:endParaRPr lang="it-IT" dirty="0"/>
          </a:p>
        </p:txBody>
      </p:sp>
    </p:spTree>
    <p:extLst>
      <p:ext uri="{BB962C8B-B14F-4D97-AF65-F5344CB8AC3E}">
        <p14:creationId xmlns:p14="http://schemas.microsoft.com/office/powerpoint/2010/main" val="3595456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4483D-38DA-F028-7A39-157BC3153547}"/>
              </a:ext>
            </a:extLst>
          </p:cNvPr>
          <p:cNvSpPr>
            <a:spLocks noGrp="1"/>
          </p:cNvSpPr>
          <p:nvPr>
            <p:ph type="title"/>
          </p:nvPr>
        </p:nvSpPr>
        <p:spPr/>
        <p:txBody>
          <a:bodyPr/>
          <a:lstStyle/>
          <a:p>
            <a:pPr algn="ctr"/>
            <a:r>
              <a:rPr lang="it-IT" b="1" dirty="0">
                <a:solidFill>
                  <a:srgbClr val="0070C0"/>
                </a:solidFill>
              </a:rPr>
              <a:t>Nietzsche e D’Annunzio</a:t>
            </a:r>
          </a:p>
        </p:txBody>
      </p:sp>
      <p:sp>
        <p:nvSpPr>
          <p:cNvPr id="3" name="Segnaposto contenuto 2">
            <a:extLst>
              <a:ext uri="{FF2B5EF4-FFF2-40B4-BE49-F238E27FC236}">
                <a16:creationId xmlns:a16="http://schemas.microsoft.com/office/drawing/2014/main" id="{CC320657-FCBD-A9CF-DFC5-C4C53DD2B321}"/>
              </a:ext>
            </a:extLst>
          </p:cNvPr>
          <p:cNvSpPr>
            <a:spLocks noGrp="1"/>
          </p:cNvSpPr>
          <p:nvPr>
            <p:ph idx="1"/>
          </p:nvPr>
        </p:nvSpPr>
        <p:spPr/>
        <p:txBody>
          <a:bodyPr/>
          <a:lstStyle/>
          <a:p>
            <a:pPr lvl="0" algn="just">
              <a:lnSpc>
                <a:spcPct val="115000"/>
              </a:lnSpc>
              <a:spcBef>
                <a:spcPts val="200"/>
              </a:spcBef>
              <a:spcAft>
                <a:spcPts val="1000"/>
              </a:spcAft>
              <a:buSzPts val="1000"/>
              <a:buFont typeface="Wingdings" panose="05000000000000000000" pitchFamily="2" charset="2"/>
              <a:buChar char="ü"/>
            </a:pPr>
            <a:r>
              <a:rPr lang="it-IT" sz="2000" dirty="0">
                <a:effectLst/>
                <a:latin typeface="Ebrima" panose="02000000000000000000" pitchFamily="2" charset="0"/>
                <a:ea typeface="Calibri" panose="020F0502020204030204" pitchFamily="34" charset="0"/>
                <a:cs typeface="Ebrima" panose="02000000000000000000" pitchFamily="2" charset="0"/>
              </a:rPr>
              <a:t>Il superuomo di Nietzsche è </a:t>
            </a:r>
            <a:r>
              <a:rPr lang="it-IT" sz="2000" u="sng" dirty="0">
                <a:effectLst/>
                <a:latin typeface="Ebrima" panose="02000000000000000000" pitchFamily="2" charset="0"/>
                <a:ea typeface="Calibri" panose="020F0502020204030204" pitchFamily="34" charset="0"/>
                <a:cs typeface="Ebrima" panose="02000000000000000000" pitchFamily="2" charset="0"/>
              </a:rPr>
              <a:t>pieno di energie</a:t>
            </a:r>
            <a:r>
              <a:rPr lang="it-IT" sz="2000" dirty="0">
                <a:effectLst/>
                <a:latin typeface="Ebrima" panose="02000000000000000000" pitchFamily="2" charset="0"/>
                <a:ea typeface="Calibri" panose="020F0502020204030204" pitchFamily="34" charset="0"/>
                <a:cs typeface="Ebrima" panose="02000000000000000000" pitchFamily="2" charset="0"/>
              </a:rPr>
              <a:t> ed afferma se stesso; quello di D’A. è un superuomo estenuato dalla sua stessa sensibilità, superiore a quella della massa. Si pensi alla </a:t>
            </a:r>
            <a:r>
              <a:rPr lang="it-IT" sz="2000" i="1" dirty="0">
                <a:effectLst/>
                <a:latin typeface="Ebrima" panose="02000000000000000000" pitchFamily="2" charset="0"/>
                <a:ea typeface="Calibri" panose="020F0502020204030204" pitchFamily="34" charset="0"/>
                <a:cs typeface="Ebrima" panose="02000000000000000000" pitchFamily="2" charset="0"/>
              </a:rPr>
              <a:t>Pioggia nel pineto</a:t>
            </a:r>
            <a:r>
              <a:rPr lang="it-IT" sz="2000" dirty="0">
                <a:effectLst/>
                <a:latin typeface="Ebrima" panose="02000000000000000000" pitchFamily="2" charset="0"/>
                <a:ea typeface="Calibri" panose="020F0502020204030204" pitchFamily="34" charset="0"/>
                <a:cs typeface="Ebrima" panose="02000000000000000000" pitchFamily="2" charset="0"/>
              </a:rPr>
              <a:t>, dove la pioggia viene avvertita con sensazioni che l’uomo comune non riesce a cogliere.</a:t>
            </a:r>
            <a:endParaRPr lang="it-IT" sz="2000" dirty="0">
              <a:effectLst/>
              <a:latin typeface="Calibri" panose="020F0502020204030204" pitchFamily="34" charset="0"/>
              <a:ea typeface="Calibri" panose="020F0502020204030204" pitchFamily="34" charset="0"/>
              <a:cs typeface="Ebrima" panose="02000000000000000000" pitchFamily="2" charset="0"/>
            </a:endParaRPr>
          </a:p>
          <a:p>
            <a:pPr marL="613410" indent="-342900" algn="just">
              <a:lnSpc>
                <a:spcPct val="115000"/>
              </a:lnSpc>
              <a:spcAft>
                <a:spcPts val="1000"/>
              </a:spcAft>
              <a:buFont typeface="Wingdings" panose="05000000000000000000" pitchFamily="2" charset="2"/>
              <a:buChar char="ü"/>
            </a:pPr>
            <a:endParaRPr lang="it-IT" sz="2000" dirty="0">
              <a:effectLst/>
              <a:latin typeface="Calibri" panose="020F0502020204030204" pitchFamily="34" charset="0"/>
              <a:ea typeface="Calibri" panose="020F0502020204030204" pitchFamily="34" charset="0"/>
            </a:endParaRPr>
          </a:p>
          <a:p>
            <a:pPr lvl="0" algn="just">
              <a:lnSpc>
                <a:spcPct val="115000"/>
              </a:lnSpc>
              <a:spcAft>
                <a:spcPts val="1000"/>
              </a:spcAft>
              <a:buSzPts val="1000"/>
              <a:buFont typeface="Wingdings" panose="05000000000000000000" pitchFamily="2" charset="2"/>
              <a:buChar char="ü"/>
            </a:pPr>
            <a:r>
              <a:rPr lang="it-IT" sz="2000" dirty="0">
                <a:effectLst/>
                <a:latin typeface="Ebrima" panose="02000000000000000000" pitchFamily="2" charset="0"/>
                <a:ea typeface="Calibri" panose="020F0502020204030204" pitchFamily="34" charset="0"/>
                <a:cs typeface="Ebrima" panose="02000000000000000000" pitchFamily="2" charset="0"/>
              </a:rPr>
              <a:t>Il superuomo di Nietzsche è </a:t>
            </a:r>
            <a:r>
              <a:rPr lang="it-IT" sz="2000" u="sng" dirty="0">
                <a:effectLst/>
                <a:latin typeface="Ebrima" panose="02000000000000000000" pitchFamily="2" charset="0"/>
                <a:ea typeface="Calibri" panose="020F0502020204030204" pitchFamily="34" charset="0"/>
                <a:cs typeface="Ebrima" panose="02000000000000000000" pitchFamily="2" charset="0"/>
              </a:rPr>
              <a:t>proiettato verso il futuro</a:t>
            </a:r>
            <a:r>
              <a:rPr lang="it-IT" sz="2000" dirty="0">
                <a:effectLst/>
                <a:latin typeface="Ebrima" panose="02000000000000000000" pitchFamily="2" charset="0"/>
                <a:ea typeface="Calibri" panose="020F0502020204030204" pitchFamily="34" charset="0"/>
                <a:cs typeface="Ebrima" panose="02000000000000000000" pitchFamily="2" charset="0"/>
              </a:rPr>
              <a:t> (il superuomo è </a:t>
            </a:r>
            <a:r>
              <a:rPr lang="it-IT" sz="2000" dirty="0">
                <a:solidFill>
                  <a:srgbClr val="984806"/>
                </a:solidFill>
                <a:effectLst/>
                <a:latin typeface="Ebrima" panose="02000000000000000000" pitchFamily="2" charset="0"/>
                <a:ea typeface="Calibri" panose="020F0502020204030204" pitchFamily="34" charset="0"/>
                <a:cs typeface="Ebrima" panose="02000000000000000000" pitchFamily="2" charset="0"/>
              </a:rPr>
              <a:t>una</a:t>
            </a:r>
            <a:r>
              <a:rPr lang="it-IT" sz="2000" dirty="0">
                <a:effectLst/>
                <a:latin typeface="Ebrima" panose="02000000000000000000" pitchFamily="2" charset="0"/>
                <a:ea typeface="Calibri" panose="020F0502020204030204" pitchFamily="34" charset="0"/>
                <a:cs typeface="Ebrima" panose="02000000000000000000" pitchFamily="2" charset="0"/>
              </a:rPr>
              <a:t> </a:t>
            </a:r>
            <a:r>
              <a:rPr lang="it-IT" sz="2000" dirty="0">
                <a:solidFill>
                  <a:srgbClr val="984806"/>
                </a:solidFill>
                <a:effectLst/>
                <a:latin typeface="Ebrima" panose="02000000000000000000" pitchFamily="2" charset="0"/>
                <a:ea typeface="Calibri" panose="020F0502020204030204" pitchFamily="34" charset="0"/>
                <a:cs typeface="Ebrima" panose="02000000000000000000" pitchFamily="2" charset="0"/>
              </a:rPr>
              <a:t>“freccia che anela all’altra riva”</a:t>
            </a:r>
            <a:r>
              <a:rPr lang="it-IT" sz="2000" dirty="0">
                <a:effectLst/>
                <a:latin typeface="Ebrima" panose="02000000000000000000" pitchFamily="2" charset="0"/>
                <a:ea typeface="Calibri" panose="020F0502020204030204" pitchFamily="34" charset="0"/>
                <a:cs typeface="Ebrima" panose="02000000000000000000" pitchFamily="2" charset="0"/>
              </a:rPr>
              <a:t>), mentre per D’A. il superuomo trova la sua realizzazione nel mondo antico, greco e romano, dove si è realizzato questo ideale di un uomo che sa cogliere la bellezza, l’armonia, l’arte. Il superuomo di Nietzsche sarà l’uomo del futuro, quello di D’A. ha un modello nel passato. </a:t>
            </a:r>
            <a:endParaRPr lang="it-IT" sz="2000" dirty="0">
              <a:effectLst/>
              <a:latin typeface="Calibri" panose="020F0502020204030204" pitchFamily="34" charset="0"/>
              <a:ea typeface="Calibri" panose="020F0502020204030204" pitchFamily="34" charset="0"/>
              <a:cs typeface="Ebrima" panose="02000000000000000000" pitchFamily="2" charset="0"/>
            </a:endParaRPr>
          </a:p>
          <a:p>
            <a:endParaRPr lang="it-IT" dirty="0"/>
          </a:p>
        </p:txBody>
      </p:sp>
    </p:spTree>
    <p:extLst>
      <p:ext uri="{BB962C8B-B14F-4D97-AF65-F5344CB8AC3E}">
        <p14:creationId xmlns:p14="http://schemas.microsoft.com/office/powerpoint/2010/main" val="1281593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0284C-5085-D313-1ECF-E403FE977996}"/>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B6B2ECC5-79A1-2118-3EED-98FD9FCB57D2}"/>
              </a:ext>
            </a:extLst>
          </p:cNvPr>
          <p:cNvSpPr>
            <a:spLocks noGrp="1"/>
          </p:cNvSpPr>
          <p:nvPr>
            <p:ph idx="1"/>
          </p:nvPr>
        </p:nvSpPr>
        <p:spPr/>
        <p:txBody>
          <a:bodyPr/>
          <a:lstStyle/>
          <a:p>
            <a:pPr marL="0" indent="0">
              <a:lnSpc>
                <a:spcPct val="150000"/>
              </a:lnSpc>
              <a:buNone/>
            </a:pPr>
            <a:r>
              <a:rPr lang="it-IT" dirty="0">
                <a:solidFill>
                  <a:srgbClr val="984806"/>
                </a:solidFill>
                <a:latin typeface="Calibri" panose="020F0502020204030204" pitchFamily="34" charset="0"/>
                <a:ea typeface="Calibri" panose="020F0502020204030204" pitchFamily="34" charset="0"/>
              </a:rPr>
              <a:t>“Chi non lo può rivendicare? Dimmi ciò di cui hai bisogno e ti troverò una citazione di Nietzsche (…). Per la Germania e contro la Germania; per la pace e contro la pace; per la letteratura e contro la letteratura.”</a:t>
            </a:r>
            <a:r>
              <a:rPr lang="it-IT" dirty="0">
                <a:latin typeface="Calibri" panose="020F0502020204030204" pitchFamily="34" charset="0"/>
                <a:ea typeface="Calibri" panose="020F0502020204030204" pitchFamily="34" charset="0"/>
              </a:rPr>
              <a:t> </a:t>
            </a:r>
          </a:p>
          <a:p>
            <a:pPr marL="0" indent="0" algn="r">
              <a:lnSpc>
                <a:spcPct val="150000"/>
              </a:lnSpc>
              <a:buNone/>
            </a:pPr>
            <a:r>
              <a:rPr lang="en-US" dirty="0">
                <a:latin typeface="Calibri" panose="020F0502020204030204" pitchFamily="34" charset="0"/>
                <a:ea typeface="Calibri" panose="020F0502020204030204" pitchFamily="34" charset="0"/>
              </a:rPr>
              <a:t>Kurt </a:t>
            </a:r>
            <a:r>
              <a:rPr lang="en-US" dirty="0" err="1">
                <a:latin typeface="Calibri" panose="020F0502020204030204" pitchFamily="34" charset="0"/>
                <a:ea typeface="Calibri" panose="020F0502020204030204" pitchFamily="34" charset="0"/>
              </a:rPr>
              <a:t>Tucholsky</a:t>
            </a:r>
            <a:endParaRPr lang="it-IT" dirty="0">
              <a:latin typeface="Calibri" panose="020F0502020204030204" pitchFamily="34" charset="0"/>
              <a:ea typeface="Calibri" panose="020F0502020204030204" pitchFamily="34" charset="0"/>
            </a:endParaRPr>
          </a:p>
          <a:p>
            <a:endParaRPr lang="it-IT" dirty="0"/>
          </a:p>
        </p:txBody>
      </p:sp>
    </p:spTree>
    <p:extLst>
      <p:ext uri="{BB962C8B-B14F-4D97-AF65-F5344CB8AC3E}">
        <p14:creationId xmlns:p14="http://schemas.microsoft.com/office/powerpoint/2010/main" val="289170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DDED5-E7E1-769A-5B31-2938E9CFDC9C}"/>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74DF66D3-5314-16F6-09FF-7FC7126B1179}"/>
              </a:ext>
            </a:extLst>
          </p:cNvPr>
          <p:cNvSpPr>
            <a:spLocks noGrp="1"/>
          </p:cNvSpPr>
          <p:nvPr>
            <p:ph idx="1"/>
          </p:nvPr>
        </p:nvSpPr>
        <p:spPr/>
        <p:txBody>
          <a:bodyPr/>
          <a:lstStyle/>
          <a:p>
            <a:pPr marL="0" indent="0">
              <a:lnSpc>
                <a:spcPct val="120000"/>
              </a:lnSpc>
              <a:buNone/>
            </a:pPr>
            <a:r>
              <a:rPr lang="it-IT" dirty="0">
                <a:solidFill>
                  <a:srgbClr val="984806"/>
                </a:solidFill>
                <a:latin typeface="Ebrima" panose="02000000000000000000" pitchFamily="2" charset="0"/>
                <a:ea typeface="Calibri" panose="020F0502020204030204" pitchFamily="34" charset="0"/>
                <a:cs typeface="Ebrima" panose="02000000000000000000" pitchFamily="2" charset="0"/>
              </a:rPr>
              <a:t>“La condizione generale del mondo è, per tutta l'eternità, il caos, non come assenza di necessità, ma nel senso di una mancanza d'ordine, di struttura, di forma, di bellezza, di saggezza e di quali che siano i nostri estetismi umani.” </a:t>
            </a:r>
          </a:p>
          <a:p>
            <a:pPr marL="0" indent="0" algn="r">
              <a:lnSpc>
                <a:spcPct val="120000"/>
              </a:lnSpc>
              <a:buNone/>
            </a:pPr>
            <a:r>
              <a:rPr lang="it-IT" dirty="0">
                <a:latin typeface="Ebrima" panose="02000000000000000000" pitchFamily="2" charset="0"/>
                <a:ea typeface="Calibri" panose="020F0502020204030204" pitchFamily="34" charset="0"/>
                <a:cs typeface="Ebrima" panose="02000000000000000000" pitchFamily="2" charset="0"/>
              </a:rPr>
              <a:t>(Nietzsche, </a:t>
            </a:r>
            <a:r>
              <a:rPr lang="it-IT" i="1" dirty="0">
                <a:latin typeface="Ebrima" panose="02000000000000000000" pitchFamily="2" charset="0"/>
                <a:ea typeface="Calibri" panose="020F0502020204030204" pitchFamily="34" charset="0"/>
                <a:cs typeface="Ebrima" panose="02000000000000000000" pitchFamily="2" charset="0"/>
              </a:rPr>
              <a:t>La gaia scienza</a:t>
            </a:r>
            <a:r>
              <a:rPr lang="it-IT" dirty="0">
                <a:latin typeface="Ebrima" panose="02000000000000000000" pitchFamily="2" charset="0"/>
                <a:ea typeface="Calibri" panose="020F0502020204030204" pitchFamily="34" charset="0"/>
                <a:cs typeface="Ebrima" panose="02000000000000000000" pitchFamily="2" charset="0"/>
              </a:rPr>
              <a:t>, § 109)</a:t>
            </a:r>
            <a:endParaRPr lang="it-IT" sz="3600" dirty="0">
              <a:latin typeface="Calibri" panose="020F0502020204030204" pitchFamily="34" charset="0"/>
              <a:ea typeface="Calibri" panose="020F0502020204030204" pitchFamily="34" charset="0"/>
            </a:endParaRPr>
          </a:p>
          <a:p>
            <a:endParaRPr lang="it-IT" dirty="0"/>
          </a:p>
        </p:txBody>
      </p:sp>
    </p:spTree>
    <p:extLst>
      <p:ext uri="{BB962C8B-B14F-4D97-AF65-F5344CB8AC3E}">
        <p14:creationId xmlns:p14="http://schemas.microsoft.com/office/powerpoint/2010/main" val="3641457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0F686-95CF-E81B-3453-516457472A97}"/>
              </a:ext>
            </a:extLst>
          </p:cNvPr>
          <p:cNvSpPr>
            <a:spLocks noGrp="1"/>
          </p:cNvSpPr>
          <p:nvPr>
            <p:ph type="title"/>
          </p:nvPr>
        </p:nvSpPr>
        <p:spPr/>
        <p:txBody>
          <a:bodyPr/>
          <a:lstStyle/>
          <a:p>
            <a:pPr algn="ctr"/>
            <a:r>
              <a:rPr lang="it-IT" dirty="0"/>
              <a:t> Alcune frasi di Nietzsche e di altri pensatori</a:t>
            </a:r>
          </a:p>
        </p:txBody>
      </p:sp>
      <p:sp>
        <p:nvSpPr>
          <p:cNvPr id="3" name="Espace réservé du contenu 2">
            <a:extLst>
              <a:ext uri="{FF2B5EF4-FFF2-40B4-BE49-F238E27FC236}">
                <a16:creationId xmlns:a16="http://schemas.microsoft.com/office/drawing/2014/main" id="{E593CD27-CF57-423B-C25C-A25D0E869665}"/>
              </a:ext>
            </a:extLst>
          </p:cNvPr>
          <p:cNvSpPr>
            <a:spLocks noGrp="1"/>
          </p:cNvSpPr>
          <p:nvPr>
            <p:ph idx="1"/>
          </p:nvPr>
        </p:nvSpPr>
        <p:spPr>
          <a:xfrm>
            <a:off x="772357" y="1429305"/>
            <a:ext cx="10581443" cy="4747658"/>
          </a:xfrm>
        </p:spPr>
        <p:txBody>
          <a:bodyPr>
            <a:normAutofit fontScale="70000" lnSpcReduction="20000"/>
          </a:bodyPr>
          <a:lstStyle/>
          <a:p>
            <a:pPr>
              <a:lnSpc>
                <a:spcPct val="110000"/>
              </a:lnSpc>
              <a:spcAft>
                <a:spcPts val="1000"/>
              </a:spcAft>
            </a:pPr>
            <a:endParaRPr lang="it-IT" sz="2900" dirty="0">
              <a:solidFill>
                <a:srgbClr val="984806"/>
              </a:solidFill>
              <a:latin typeface="Calibri" panose="020F0502020204030204" pitchFamily="34" charset="0"/>
            </a:endParaRPr>
          </a:p>
          <a:p>
            <a:pPr>
              <a:lnSpc>
                <a:spcPct val="110000"/>
              </a:lnSpc>
              <a:spcAft>
                <a:spcPts val="1000"/>
              </a:spcAft>
            </a:pPr>
            <a:r>
              <a:rPr lang="it-IT" sz="2900" dirty="0">
                <a:solidFill>
                  <a:srgbClr val="984806"/>
                </a:solidFill>
                <a:latin typeface="Calibri" panose="020F0502020204030204" pitchFamily="34" charset="0"/>
              </a:rPr>
              <a:t>“Quanta verità può sopportare, quanta verità può osare un uomo? Questa è diventata la mia vera unità di misura, sempre più</a:t>
            </a:r>
            <a:r>
              <a:rPr lang="it-IT" sz="2900" dirty="0">
                <a:latin typeface="Calibri" panose="020F0502020204030204" pitchFamily="34" charset="0"/>
              </a:rPr>
              <a:t>.” (</a:t>
            </a:r>
            <a:r>
              <a:rPr lang="it-IT" sz="2900" i="1" dirty="0">
                <a:latin typeface="Calibri" panose="020F0502020204030204" pitchFamily="34" charset="0"/>
              </a:rPr>
              <a:t>Ecce homo</a:t>
            </a:r>
            <a:r>
              <a:rPr lang="it-IT" sz="2900" dirty="0">
                <a:latin typeface="Calibri" panose="020F0502020204030204" pitchFamily="34" charset="0"/>
              </a:rPr>
              <a:t>)</a:t>
            </a:r>
          </a:p>
          <a:p>
            <a:pPr>
              <a:lnSpc>
                <a:spcPct val="110000"/>
              </a:lnSpc>
              <a:spcAft>
                <a:spcPts val="1000"/>
              </a:spcAft>
            </a:pPr>
            <a:r>
              <a:rPr lang="it-IT" sz="2900" dirty="0">
                <a:solidFill>
                  <a:srgbClr val="984806"/>
                </a:solidFill>
                <a:latin typeface="Calibri" panose="020F0502020204030204" pitchFamily="34" charset="0"/>
              </a:rPr>
              <a:t>“Stimo la potenza di una volontà da quanta resistenza, sofferenza, tortura tale volontà sopporta e sa trasformare in proprio vantaggio.” </a:t>
            </a:r>
            <a:r>
              <a:rPr lang="it-IT" sz="2900" dirty="0">
                <a:latin typeface="Calibri" panose="020F0502020204030204" pitchFamily="34" charset="0"/>
              </a:rPr>
              <a:t>(Frammenti postumi 1887-1888, 10 [118])</a:t>
            </a:r>
          </a:p>
          <a:p>
            <a:pPr marL="1567815" indent="0">
              <a:lnSpc>
                <a:spcPct val="115000"/>
              </a:lnSpc>
              <a:spcAft>
                <a:spcPts val="1000"/>
              </a:spcAft>
              <a:buNone/>
            </a:pPr>
            <a:endParaRPr lang="it-IT" sz="2900" dirty="0">
              <a:effectLst/>
              <a:latin typeface="Ebrima" panose="02000000000000000000" pitchFamily="2" charset="0"/>
              <a:ea typeface="Calibri" panose="020F0502020204030204" pitchFamily="34" charset="0"/>
              <a:cs typeface="Ebrima" panose="02000000000000000000" pitchFamily="2" charset="0"/>
            </a:endParaRPr>
          </a:p>
          <a:p>
            <a:pPr>
              <a:lnSpc>
                <a:spcPct val="110000"/>
              </a:lnSpc>
              <a:spcAft>
                <a:spcPts val="1000"/>
              </a:spcAft>
            </a:pPr>
            <a:r>
              <a:rPr lang="it-IT" sz="2900" dirty="0">
                <a:solidFill>
                  <a:srgbClr val="984806"/>
                </a:solidFill>
                <a:latin typeface="Calibri" panose="020F0502020204030204" pitchFamily="34" charset="0"/>
              </a:rPr>
              <a:t>«Agli uomini dei quali mi importa qualcosa io auguro sofferenze, abbandono, malattie, maltrattamenti, disprezzo − io desidero che non restino loro sconosciuti il profondo disprezzo di sé, il martirio della diffidenza di sé, la miseria del vinto: non ho compassione di loro, perché auguro loro la sola cosa che oggi possa dimostrare se un uomo abbia o non abbia valore − gli auguro di resistere.»  (</a:t>
            </a:r>
            <a:r>
              <a:rPr lang="it-IT" sz="2900" dirty="0">
                <a:latin typeface="Calibri" panose="020F0502020204030204" pitchFamily="34" charset="0"/>
              </a:rPr>
              <a:t>Frammenti postumi</a:t>
            </a:r>
          </a:p>
          <a:p>
            <a:pPr marL="1853565" indent="-285750">
              <a:lnSpc>
                <a:spcPct val="115000"/>
              </a:lnSpc>
              <a:spcAft>
                <a:spcPts val="1000"/>
              </a:spcAft>
            </a:pPr>
            <a:endParaRPr lang="it-IT" sz="1800" dirty="0">
              <a:effectLst/>
              <a:latin typeface="Ebrima" panose="02000000000000000000" pitchFamily="2" charset="0"/>
              <a:ea typeface="Calibri" panose="020F0502020204030204" pitchFamily="34" charset="0"/>
              <a:cs typeface="Ebrima" panose="02000000000000000000" pitchFamily="2" charset="0"/>
            </a:endParaRPr>
          </a:p>
          <a:p>
            <a:endParaRPr lang="it-IT" dirty="0"/>
          </a:p>
        </p:txBody>
      </p:sp>
    </p:spTree>
    <p:extLst>
      <p:ext uri="{BB962C8B-B14F-4D97-AF65-F5344CB8AC3E}">
        <p14:creationId xmlns:p14="http://schemas.microsoft.com/office/powerpoint/2010/main" val="2619094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2EA9FE-A309-8B41-ACDA-3D4C58EDF4E2}"/>
              </a:ext>
            </a:extLst>
          </p:cNvPr>
          <p:cNvSpPr>
            <a:spLocks noGrp="1"/>
          </p:cNvSpPr>
          <p:nvPr>
            <p:ph type="title"/>
          </p:nvPr>
        </p:nvSpPr>
        <p:spPr/>
        <p:txBody>
          <a:bodyPr/>
          <a:lstStyle/>
          <a:p>
            <a:r>
              <a:rPr lang="it-IT" dirty="0"/>
              <a:t> </a:t>
            </a:r>
          </a:p>
        </p:txBody>
      </p:sp>
      <p:sp>
        <p:nvSpPr>
          <p:cNvPr id="3" name="Espace réservé du contenu 2">
            <a:extLst>
              <a:ext uri="{FF2B5EF4-FFF2-40B4-BE49-F238E27FC236}">
                <a16:creationId xmlns:a16="http://schemas.microsoft.com/office/drawing/2014/main" id="{568D33D4-CD65-C8A9-D38D-3E4D59EA1B94}"/>
              </a:ext>
            </a:extLst>
          </p:cNvPr>
          <p:cNvSpPr>
            <a:spLocks noGrp="1"/>
          </p:cNvSpPr>
          <p:nvPr>
            <p:ph idx="1"/>
          </p:nvPr>
        </p:nvSpPr>
        <p:spPr/>
        <p:txBody>
          <a:bodyPr>
            <a:normAutofit/>
          </a:bodyPr>
          <a:lstStyle/>
          <a:p>
            <a:pPr marL="1796415">
              <a:lnSpc>
                <a:spcPct val="115000"/>
              </a:lnSpc>
              <a:spcBef>
                <a:spcPts val="1000"/>
              </a:spcBef>
              <a:spcAft>
                <a:spcPts val="1000"/>
              </a:spcAft>
            </a:pPr>
            <a:endParaRPr lang="it-IT" sz="2800" dirty="0">
              <a:effectLst/>
              <a:latin typeface="Calibri" panose="020F0502020204030204" pitchFamily="34" charset="0"/>
              <a:ea typeface="Calibri" panose="020F0502020204030204" pitchFamily="34" charset="0"/>
            </a:endParaRPr>
          </a:p>
          <a:p>
            <a:r>
              <a:rPr lang="it-IT" sz="2800" dirty="0">
                <a:solidFill>
                  <a:srgbClr val="984806"/>
                </a:solidFill>
                <a:effectLst/>
                <a:latin typeface="Calibri" panose="020F0502020204030204" pitchFamily="34" charset="0"/>
                <a:ea typeface="Calibri" panose="020F0502020204030204" pitchFamily="34" charset="0"/>
              </a:rPr>
              <a:t>“La mia formula per giudicare della grandezza dell'uomo è </a:t>
            </a:r>
            <a:r>
              <a:rPr lang="it-IT" sz="2800" i="1" dirty="0">
                <a:solidFill>
                  <a:srgbClr val="984806"/>
                </a:solidFill>
                <a:effectLst/>
                <a:latin typeface="Calibri" panose="020F0502020204030204" pitchFamily="34" charset="0"/>
                <a:ea typeface="Calibri" panose="020F0502020204030204" pitchFamily="34" charset="0"/>
              </a:rPr>
              <a:t>amor fati</a:t>
            </a:r>
            <a:r>
              <a:rPr lang="it-IT" sz="2800" dirty="0">
                <a:solidFill>
                  <a:srgbClr val="984806"/>
                </a:solidFill>
                <a:effectLst/>
                <a:latin typeface="Calibri" panose="020F0502020204030204" pitchFamily="34" charset="0"/>
                <a:ea typeface="Calibri" panose="020F0502020204030204" pitchFamily="34" charset="0"/>
              </a:rPr>
              <a:t>: non volere nulla di diverso da ciò che è, né per il passato né per il futuro né per tutta l’eternità.</a:t>
            </a:r>
            <a:r>
              <a:rPr lang="it-IT" sz="2800" dirty="0">
                <a:solidFill>
                  <a:srgbClr val="064890"/>
                </a:solidFill>
                <a:effectLst/>
                <a:highlight>
                  <a:srgbClr val="FFFFFF"/>
                </a:highlight>
                <a:latin typeface="Arial" panose="020B0604020202020204" pitchFamily="34" charset="0"/>
                <a:ea typeface="Calibri" panose="020F0502020204030204" pitchFamily="34" charset="0"/>
              </a:rPr>
              <a:t> </a:t>
            </a:r>
            <a:r>
              <a:rPr lang="it-IT" sz="2800" dirty="0">
                <a:solidFill>
                  <a:srgbClr val="984806"/>
                </a:solidFill>
                <a:effectLst/>
                <a:latin typeface="Calibri" panose="020F0502020204030204" pitchFamily="34" charset="0"/>
                <a:ea typeface="Calibri" panose="020F0502020204030204" pitchFamily="34" charset="0"/>
              </a:rPr>
              <a:t>Non soltanto sopportare il Necessario, e ancor meno nasconderlo (…); bensì amarlo…” </a:t>
            </a:r>
            <a:r>
              <a:rPr lang="it-IT" sz="2800" dirty="0">
                <a:effectLst/>
                <a:latin typeface="Calibri" panose="020F0502020204030204" pitchFamily="34" charset="0"/>
                <a:ea typeface="Calibri" panose="020F0502020204030204" pitchFamily="34" charset="0"/>
              </a:rPr>
              <a:t>(</a:t>
            </a:r>
            <a:r>
              <a:rPr lang="it-IT" sz="2800" i="1" dirty="0">
                <a:effectLst/>
                <a:latin typeface="Calibri" panose="020F0502020204030204" pitchFamily="34" charset="0"/>
                <a:ea typeface="Calibri" panose="020F0502020204030204" pitchFamily="34" charset="0"/>
              </a:rPr>
              <a:t>Ecce homo</a:t>
            </a:r>
            <a:r>
              <a:rPr lang="it-IT" sz="2800" dirty="0">
                <a:effectLst/>
                <a:latin typeface="Calibri" panose="020F0502020204030204" pitchFamily="34" charset="0"/>
                <a:ea typeface="Calibri" panose="020F0502020204030204" pitchFamily="34" charset="0"/>
              </a:rPr>
              <a:t>)</a:t>
            </a:r>
          </a:p>
          <a:p>
            <a:endParaRPr lang="it-IT" sz="2800" dirty="0">
              <a:latin typeface="Calibri" panose="020F0502020204030204" pitchFamily="34" charset="0"/>
              <a:ea typeface="Calibri" panose="020F0502020204030204" pitchFamily="34" charset="0"/>
            </a:endParaRPr>
          </a:p>
          <a:p>
            <a:r>
              <a:rPr lang="it-IT" sz="2800" dirty="0">
                <a:solidFill>
                  <a:srgbClr val="984806"/>
                </a:solidFill>
                <a:effectLst/>
                <a:highlight>
                  <a:srgbClr val="FFFFFF"/>
                </a:highlight>
                <a:latin typeface="Ebrima" panose="02000000000000000000" pitchFamily="2" charset="0"/>
                <a:ea typeface="Calibri" panose="020F0502020204030204" pitchFamily="34" charset="0"/>
                <a:cs typeface="Ebrima" panose="02000000000000000000" pitchFamily="2" charset="0"/>
              </a:rPr>
              <a:t>“Non cercare che le cose accadano come vorresti; piuttosto, desidera che ciò che accade avvenga come accade: allora sarai felice”. </a:t>
            </a:r>
            <a:r>
              <a:rPr lang="it-IT" sz="2800" dirty="0">
                <a:solidFill>
                  <a:srgbClr val="000000"/>
                </a:solidFill>
                <a:effectLst/>
                <a:highlight>
                  <a:srgbClr val="FFFFFF"/>
                </a:highlight>
                <a:latin typeface="Ebrima" panose="02000000000000000000" pitchFamily="2" charset="0"/>
                <a:ea typeface="Calibri" panose="020F0502020204030204" pitchFamily="34" charset="0"/>
                <a:cs typeface="Ebrima" panose="02000000000000000000" pitchFamily="2" charset="0"/>
              </a:rPr>
              <a:t>(Epitteto, filosofo stoico)</a:t>
            </a:r>
            <a:endParaRPr lang="it-IT" sz="2800" dirty="0">
              <a:effectLst/>
              <a:highlight>
                <a:srgbClr val="FFFFFF"/>
              </a:highlight>
              <a:latin typeface="Calibri" panose="020F0502020204030204" pitchFamily="34" charset="0"/>
              <a:ea typeface="Calibri" panose="020F0502020204030204" pitchFamily="34" charset="0"/>
              <a:cs typeface="Symbol" panose="05050102010706020507" pitchFamily="18" charset="2"/>
            </a:endParaRPr>
          </a:p>
          <a:p>
            <a:endParaRPr lang="it-IT" sz="2800" dirty="0">
              <a:effectLst/>
              <a:latin typeface="Calibri" panose="020F0502020204030204" pitchFamily="34" charset="0"/>
              <a:ea typeface="Calibri" panose="020F0502020204030204" pitchFamily="34" charset="0"/>
            </a:endParaRPr>
          </a:p>
          <a:p>
            <a:endParaRPr lang="it-IT" dirty="0"/>
          </a:p>
        </p:txBody>
      </p:sp>
    </p:spTree>
    <p:extLst>
      <p:ext uri="{BB962C8B-B14F-4D97-AF65-F5344CB8AC3E}">
        <p14:creationId xmlns:p14="http://schemas.microsoft.com/office/powerpoint/2010/main" val="3756560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4AC516-9F54-FD3C-0FEE-A9D514130567}"/>
              </a:ext>
            </a:extLst>
          </p:cNvPr>
          <p:cNvSpPr>
            <a:spLocks noGrp="1"/>
          </p:cNvSpPr>
          <p:nvPr>
            <p:ph type="title"/>
          </p:nvPr>
        </p:nvSpPr>
        <p:spPr/>
        <p:txBody>
          <a:bodyPr/>
          <a:lstStyle/>
          <a:p>
            <a:r>
              <a:rPr lang="it-IT" dirty="0"/>
              <a:t> </a:t>
            </a:r>
          </a:p>
        </p:txBody>
      </p:sp>
      <p:sp>
        <p:nvSpPr>
          <p:cNvPr id="3" name="Espace réservé du contenu 2">
            <a:extLst>
              <a:ext uri="{FF2B5EF4-FFF2-40B4-BE49-F238E27FC236}">
                <a16:creationId xmlns:a16="http://schemas.microsoft.com/office/drawing/2014/main" id="{7318E0D6-00B7-712D-0E12-829F5D526CC8}"/>
              </a:ext>
            </a:extLst>
          </p:cNvPr>
          <p:cNvSpPr>
            <a:spLocks noGrp="1"/>
          </p:cNvSpPr>
          <p:nvPr>
            <p:ph idx="1"/>
          </p:nvPr>
        </p:nvSpPr>
        <p:spPr>
          <a:xfrm>
            <a:off x="838200" y="470517"/>
            <a:ext cx="10515600" cy="6022358"/>
          </a:xfrm>
        </p:spPr>
        <p:txBody>
          <a:bodyPr>
            <a:normAutofit fontScale="77500" lnSpcReduction="20000"/>
          </a:bodyPr>
          <a:lstStyle/>
          <a:p>
            <a:pPr marL="0" indent="0" algn="l">
              <a:lnSpc>
                <a:spcPct val="100000"/>
              </a:lnSpc>
              <a:buNone/>
            </a:pPr>
            <a:r>
              <a:rPr lang="it-IT" sz="1900" b="0" i="0" dirty="0">
                <a:solidFill>
                  <a:srgbClr val="292C2E"/>
                </a:solidFill>
                <a:effectLst/>
                <a:latin typeface="Raleway" pitchFamily="2" charset="0"/>
              </a:rPr>
              <a:t>Le seguenti parole vengono pronunciate da Macbeth dopo aver saputo della morte di Lady </a:t>
            </a:r>
            <a:r>
              <a:rPr lang="it-IT" sz="1900" b="0" dirty="0">
                <a:solidFill>
                  <a:srgbClr val="292C2E"/>
                </a:solidFill>
                <a:effectLst/>
                <a:latin typeface="Raleway" pitchFamily="2" charset="0"/>
              </a:rPr>
              <a:t>Macbeth</a:t>
            </a:r>
            <a:r>
              <a:rPr lang="it-IT" sz="1900" b="0" i="0" dirty="0">
                <a:solidFill>
                  <a:srgbClr val="292C2E"/>
                </a:solidFill>
                <a:effectLst/>
                <a:latin typeface="Raleway" pitchFamily="2" charset="0"/>
              </a:rPr>
              <a:t>, nell'Atto 5, scena 5, righe 16–27. </a:t>
            </a:r>
          </a:p>
          <a:p>
            <a:pPr marL="0" indent="0" algn="l">
              <a:lnSpc>
                <a:spcPct val="100000"/>
              </a:lnSpc>
              <a:buNone/>
            </a:pPr>
            <a:r>
              <a:rPr lang="it-IT" sz="1900" b="0" i="0" dirty="0">
                <a:solidFill>
                  <a:srgbClr val="292C2E"/>
                </a:solidFill>
                <a:effectLst/>
                <a:latin typeface="Raleway" pitchFamily="2" charset="0"/>
              </a:rPr>
              <a:t>Esse vogliono dire che </a:t>
            </a:r>
            <a:r>
              <a:rPr lang="it-IT" sz="1900" dirty="0">
                <a:solidFill>
                  <a:srgbClr val="292C2E"/>
                </a:solidFill>
                <a:latin typeface="Raleway" pitchFamily="2" charset="0"/>
              </a:rPr>
              <a:t>non c'è significato o scopo nella vita. Piuttosto, la vita “è una storia / Raccontata da un idiota, piena di rumore e furia, / Che non significa nulla”. Tutto è privo di significato.</a:t>
            </a:r>
          </a:p>
          <a:p>
            <a:pPr marL="0" indent="0" algn="l">
              <a:lnSpc>
                <a:spcPct val="100000"/>
              </a:lnSpc>
              <a:buNone/>
            </a:pPr>
            <a:endParaRPr lang="it-IT" sz="1900" dirty="0">
              <a:solidFill>
                <a:srgbClr val="984806"/>
              </a:solidFill>
              <a:latin typeface="Calibri" panose="020F0502020204030204" pitchFamily="34" charset="0"/>
            </a:endParaRPr>
          </a:p>
          <a:p>
            <a:pPr marL="0" indent="0" algn="l">
              <a:lnSpc>
                <a:spcPct val="120000"/>
              </a:lnSpc>
              <a:buNone/>
            </a:pPr>
            <a:r>
              <a:rPr lang="it-IT" sz="3000" dirty="0">
                <a:solidFill>
                  <a:schemeClr val="accent2">
                    <a:lumMod val="50000"/>
                  </a:schemeClr>
                </a:solidFill>
                <a:latin typeface="Ubuntu" panose="020B0504030602030204" pitchFamily="34" charset="0"/>
              </a:rPr>
              <a:t>«Spegniti, spegniti, breve candela! La vita non è che un'ombra che cammina, una povera commediante che si pavoneggia e si agita sulla scena del mondo, per il tempo assegnato alla sua parte, e di cui poi nessuno più si ricorderà. E’ come una favola, raccontata da un idiota, piena di frastuoni e impeti, ma che non significa nulla.»</a:t>
            </a:r>
          </a:p>
          <a:p>
            <a:pPr marL="0" indent="0" algn="r">
              <a:lnSpc>
                <a:spcPct val="120000"/>
              </a:lnSpc>
              <a:buNone/>
            </a:pPr>
            <a:r>
              <a:rPr lang="it-IT" sz="3000" dirty="0">
                <a:latin typeface="Calibri" panose="020F0502020204030204" pitchFamily="34" charset="0"/>
              </a:rPr>
              <a:t>Shakespeare, </a:t>
            </a:r>
            <a:r>
              <a:rPr lang="it-IT" sz="3000" i="1" dirty="0">
                <a:latin typeface="Calibri" panose="020F0502020204030204" pitchFamily="34" charset="0"/>
              </a:rPr>
              <a:t>Macbeth</a:t>
            </a:r>
            <a:r>
              <a:rPr lang="it-IT" sz="3000" dirty="0">
                <a:latin typeface="Calibri" panose="020F0502020204030204" pitchFamily="34" charset="0"/>
              </a:rPr>
              <a:t>: atto V, scena V</a:t>
            </a:r>
          </a:p>
          <a:p>
            <a:pPr marL="0" indent="0" algn="l">
              <a:lnSpc>
                <a:spcPct val="100000"/>
              </a:lnSpc>
              <a:buNone/>
            </a:pPr>
            <a:endParaRPr lang="en-US" sz="2200" i="1" dirty="0">
              <a:solidFill>
                <a:srgbClr val="984806"/>
              </a:solidFill>
              <a:latin typeface="Calibri" panose="020F0502020204030204" pitchFamily="34" charset="0"/>
            </a:endParaRPr>
          </a:p>
          <a:p>
            <a:pPr marL="0" indent="0" algn="l">
              <a:lnSpc>
                <a:spcPct val="100000"/>
              </a:lnSpc>
              <a:buNone/>
            </a:pPr>
            <a:r>
              <a:rPr lang="en-US" sz="2200" i="1" dirty="0">
                <a:solidFill>
                  <a:srgbClr val="984806"/>
                </a:solidFill>
                <a:latin typeface="Calibri" panose="020F0502020204030204" pitchFamily="34" charset="0"/>
              </a:rPr>
              <a:t>Out, out, brief candle.</a:t>
            </a:r>
            <a:br>
              <a:rPr lang="en-US" sz="2200" i="1" dirty="0">
                <a:solidFill>
                  <a:srgbClr val="984806"/>
                </a:solidFill>
                <a:latin typeface="Calibri" panose="020F0502020204030204" pitchFamily="34" charset="0"/>
              </a:rPr>
            </a:br>
            <a:r>
              <a:rPr lang="en-US" sz="2200" i="1" dirty="0">
                <a:solidFill>
                  <a:srgbClr val="984806"/>
                </a:solidFill>
                <a:latin typeface="Calibri" panose="020F0502020204030204" pitchFamily="34" charset="0"/>
              </a:rPr>
              <a:t>Life’s but a walking shadow, a poor player</a:t>
            </a:r>
            <a:br>
              <a:rPr lang="en-US" sz="2200" i="1" dirty="0">
                <a:solidFill>
                  <a:srgbClr val="984806"/>
                </a:solidFill>
                <a:latin typeface="Calibri" panose="020F0502020204030204" pitchFamily="34" charset="0"/>
              </a:rPr>
            </a:br>
            <a:r>
              <a:rPr lang="en-US" sz="2200" i="1" dirty="0">
                <a:solidFill>
                  <a:srgbClr val="984806"/>
                </a:solidFill>
                <a:latin typeface="Calibri" panose="020F0502020204030204" pitchFamily="34" charset="0"/>
              </a:rPr>
              <a:t>That struts and frets his hour upon the stage,</a:t>
            </a:r>
            <a:br>
              <a:rPr lang="en-US" sz="2200" i="1" dirty="0">
                <a:solidFill>
                  <a:srgbClr val="984806"/>
                </a:solidFill>
                <a:latin typeface="Calibri" panose="020F0502020204030204" pitchFamily="34" charset="0"/>
              </a:rPr>
            </a:br>
            <a:r>
              <a:rPr lang="en-US" sz="2200" i="1" dirty="0">
                <a:solidFill>
                  <a:srgbClr val="984806"/>
                </a:solidFill>
                <a:latin typeface="Calibri" panose="020F0502020204030204" pitchFamily="34" charset="0"/>
              </a:rPr>
              <a:t>And then is heard no more. It is a tale</a:t>
            </a:r>
            <a:br>
              <a:rPr lang="en-US" sz="2200" i="1" dirty="0">
                <a:solidFill>
                  <a:srgbClr val="984806"/>
                </a:solidFill>
                <a:latin typeface="Calibri" panose="020F0502020204030204" pitchFamily="34" charset="0"/>
              </a:rPr>
            </a:br>
            <a:r>
              <a:rPr lang="en-US" sz="2200" i="1" dirty="0">
                <a:solidFill>
                  <a:srgbClr val="984806"/>
                </a:solidFill>
                <a:latin typeface="Calibri" panose="020F0502020204030204" pitchFamily="34" charset="0"/>
              </a:rPr>
              <a:t>Told by an idiot, full of sound and fury,</a:t>
            </a:r>
            <a:br>
              <a:rPr lang="en-US" sz="2200" i="1" dirty="0">
                <a:solidFill>
                  <a:srgbClr val="984806"/>
                </a:solidFill>
                <a:latin typeface="Calibri" panose="020F0502020204030204" pitchFamily="34" charset="0"/>
              </a:rPr>
            </a:br>
            <a:r>
              <a:rPr lang="en-US" sz="2200" i="1" dirty="0">
                <a:solidFill>
                  <a:srgbClr val="984806"/>
                </a:solidFill>
                <a:latin typeface="Calibri" panose="020F0502020204030204" pitchFamily="34" charset="0"/>
              </a:rPr>
              <a:t>Signifying nothing.</a:t>
            </a:r>
          </a:p>
          <a:p>
            <a:pPr marL="0" indent="0" algn="l">
              <a:lnSpc>
                <a:spcPct val="100000"/>
              </a:lnSpc>
              <a:buNone/>
            </a:pPr>
            <a:r>
              <a:rPr lang="en-US" sz="1700" dirty="0">
                <a:latin typeface="Calibri" panose="020F0502020204030204" pitchFamily="34" charset="0"/>
                <a:hlinkClick r:id="rId3"/>
              </a:rPr>
              <a:t>https://www.youtube.com/results?search_query=la+vita+che+importa</a:t>
            </a:r>
            <a:r>
              <a:rPr lang="en-US" sz="1700">
                <a:latin typeface="Calibri" panose="020F0502020204030204" pitchFamily="34" charset="0"/>
                <a:hlinkClick r:id="rId3"/>
              </a:rPr>
              <a:t>+macbeth</a:t>
            </a:r>
            <a:r>
              <a:rPr lang="en-US" sz="1700">
                <a:latin typeface="Calibri" panose="020F0502020204030204" pitchFamily="34" charset="0"/>
              </a:rPr>
              <a:t> </a:t>
            </a:r>
            <a:endParaRPr lang="en-US" sz="1700" dirty="0">
              <a:latin typeface="Calibri" panose="020F0502020204030204" pitchFamily="34" charset="0"/>
            </a:endParaRPr>
          </a:p>
          <a:p>
            <a:pPr marL="0" indent="0">
              <a:lnSpc>
                <a:spcPct val="100000"/>
              </a:lnSpc>
              <a:buNone/>
            </a:pPr>
            <a:r>
              <a:rPr lang="it-IT" sz="1700" dirty="0">
                <a:latin typeface="Calibri" panose="020F0502020204030204" pitchFamily="34" charset="0"/>
                <a:hlinkClick r:id="rId4"/>
              </a:rPr>
              <a:t>https://www.youtube.com/watch?v=0Uvos3KvahM&amp;ab_channel=GiacomoCecchin</a:t>
            </a:r>
            <a:r>
              <a:rPr lang="it-IT" sz="1700" dirty="0">
                <a:latin typeface="Calibri" panose="020F0502020204030204" pitchFamily="34" charset="0"/>
              </a:rPr>
              <a:t> </a:t>
            </a:r>
          </a:p>
          <a:p>
            <a:pPr marL="0" indent="0" algn="l">
              <a:buNone/>
            </a:pPr>
            <a:endParaRPr lang="it-IT" sz="2200" i="1" dirty="0">
              <a:solidFill>
                <a:srgbClr val="984806"/>
              </a:solidFill>
              <a:latin typeface="Calibri" panose="020F0502020204030204" pitchFamily="34" charset="0"/>
            </a:endParaRPr>
          </a:p>
        </p:txBody>
      </p:sp>
    </p:spTree>
    <p:extLst>
      <p:ext uri="{BB962C8B-B14F-4D97-AF65-F5344CB8AC3E}">
        <p14:creationId xmlns:p14="http://schemas.microsoft.com/office/powerpoint/2010/main" val="119023061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90BE6D-B294-A18F-6F94-CEA390229E2E}"/>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78BC67DB-3F3E-0190-074A-FCFBB8695CCB}"/>
              </a:ext>
            </a:extLst>
          </p:cNvPr>
          <p:cNvSpPr>
            <a:spLocks noGrp="1"/>
          </p:cNvSpPr>
          <p:nvPr>
            <p:ph idx="1"/>
          </p:nvPr>
        </p:nvSpPr>
        <p:spPr>
          <a:xfrm>
            <a:off x="5611464" y="680406"/>
            <a:ext cx="5626926" cy="4351338"/>
          </a:xfrm>
        </p:spPr>
        <p:txBody>
          <a:bodyPr>
            <a:normAutofit lnSpcReduction="10000"/>
          </a:bodyPr>
          <a:lstStyle/>
          <a:p>
            <a:pPr marL="0" indent="0">
              <a:lnSpc>
                <a:spcPct val="130000"/>
              </a:lnSpc>
              <a:buNone/>
            </a:pPr>
            <a:r>
              <a:rPr lang="it-IT" dirty="0">
                <a:solidFill>
                  <a:srgbClr val="984806"/>
                </a:solidFill>
                <a:latin typeface="Ebrima" panose="02000000000000000000" pitchFamily="2" charset="0"/>
                <a:cs typeface="Ebrima" panose="02000000000000000000" pitchFamily="2" charset="0"/>
              </a:rPr>
              <a:t>“</a:t>
            </a:r>
            <a:r>
              <a:rPr lang="it-IT" dirty="0">
                <a:solidFill>
                  <a:srgbClr val="984806"/>
                </a:solidFill>
                <a:effectLst/>
                <a:latin typeface="Ebrima" panose="02000000000000000000" pitchFamily="2" charset="0"/>
                <a:ea typeface="Calibri" panose="020F0502020204030204" pitchFamily="34" charset="0"/>
                <a:cs typeface="Ebrima" panose="02000000000000000000" pitchFamily="2" charset="0"/>
              </a:rPr>
              <a:t>Questo cosmo, che è di fronte a noi e che è lo stesso per tutti, nessun uomo e nessun dio lo fece, ma fu sempre, ed è, e sarà fuoco sempre vivente, che divampa secondo misure e si spegne secondo misure.” </a:t>
            </a:r>
          </a:p>
          <a:p>
            <a:pPr marL="0" indent="0" algn="r">
              <a:buNone/>
            </a:pPr>
            <a:r>
              <a:rPr lang="it-IT" dirty="0">
                <a:effectLst/>
                <a:latin typeface="Ebrima" panose="02000000000000000000" pitchFamily="2" charset="0"/>
                <a:ea typeface="Calibri" panose="020F0502020204030204" pitchFamily="34" charset="0"/>
                <a:cs typeface="Ebrima" panose="02000000000000000000" pitchFamily="2" charset="0"/>
              </a:rPr>
              <a:t>(Eraclito, fr. B 30)</a:t>
            </a:r>
            <a:endParaRPr lang="it-IT" dirty="0">
              <a:effectLst/>
              <a:latin typeface="Calibri" panose="020F0502020204030204" pitchFamily="34" charset="0"/>
              <a:ea typeface="Calibri" panose="020F0502020204030204" pitchFamily="34" charset="0"/>
            </a:endParaRPr>
          </a:p>
          <a:p>
            <a:endParaRPr lang="it-IT" dirty="0"/>
          </a:p>
        </p:txBody>
      </p:sp>
      <p:pic>
        <p:nvPicPr>
          <p:cNvPr id="5" name="Immagine 4">
            <a:extLst>
              <a:ext uri="{FF2B5EF4-FFF2-40B4-BE49-F238E27FC236}">
                <a16:creationId xmlns:a16="http://schemas.microsoft.com/office/drawing/2014/main" id="{6EFB82AC-6115-41F3-9506-D31259C789DA}"/>
              </a:ext>
            </a:extLst>
          </p:cNvPr>
          <p:cNvPicPr>
            <a:picLocks noChangeAspect="1"/>
          </p:cNvPicPr>
          <p:nvPr/>
        </p:nvPicPr>
        <p:blipFill>
          <a:blip r:embed="rId2"/>
          <a:stretch>
            <a:fillRect/>
          </a:stretch>
        </p:blipFill>
        <p:spPr>
          <a:xfrm>
            <a:off x="388360" y="858352"/>
            <a:ext cx="4773264" cy="5005728"/>
          </a:xfrm>
          <a:prstGeom prst="rect">
            <a:avLst/>
          </a:prstGeom>
        </p:spPr>
      </p:pic>
    </p:spTree>
    <p:extLst>
      <p:ext uri="{BB962C8B-B14F-4D97-AF65-F5344CB8AC3E}">
        <p14:creationId xmlns:p14="http://schemas.microsoft.com/office/powerpoint/2010/main" val="203960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F3A1D-D455-4413-5FF1-E546144687C4}"/>
              </a:ext>
            </a:extLst>
          </p:cNvPr>
          <p:cNvSpPr>
            <a:spLocks noGrp="1"/>
          </p:cNvSpPr>
          <p:nvPr>
            <p:ph type="title"/>
          </p:nvPr>
        </p:nvSpPr>
        <p:spPr>
          <a:xfrm>
            <a:off x="4700874" y="-2308935"/>
            <a:ext cx="2613586" cy="484065"/>
          </a:xfrm>
        </p:spPr>
        <p:txBody>
          <a:bodyPr>
            <a:normAutofit fontScale="90000"/>
          </a:bodyPr>
          <a:lstStyle/>
          <a:p>
            <a:r>
              <a:rPr lang="it-IT" dirty="0"/>
              <a:t> </a:t>
            </a:r>
          </a:p>
        </p:txBody>
      </p:sp>
      <p:sp>
        <p:nvSpPr>
          <p:cNvPr id="3" name="Segnaposto contenuto 2">
            <a:extLst>
              <a:ext uri="{FF2B5EF4-FFF2-40B4-BE49-F238E27FC236}">
                <a16:creationId xmlns:a16="http://schemas.microsoft.com/office/drawing/2014/main" id="{221B18C0-B7FD-C6D0-56F3-355DEA0E4BBF}"/>
              </a:ext>
            </a:extLst>
          </p:cNvPr>
          <p:cNvSpPr>
            <a:spLocks noGrp="1"/>
          </p:cNvSpPr>
          <p:nvPr>
            <p:ph idx="1"/>
          </p:nvPr>
        </p:nvSpPr>
        <p:spPr>
          <a:xfrm>
            <a:off x="3923929" y="763414"/>
            <a:ext cx="7456503" cy="5215696"/>
          </a:xfrm>
        </p:spPr>
        <p:txBody>
          <a:bodyPr>
            <a:normAutofit/>
          </a:bodyPr>
          <a:lstStyle/>
          <a:p>
            <a:pPr marL="0" indent="0">
              <a:lnSpc>
                <a:spcPct val="130000"/>
              </a:lnSpc>
              <a:buNone/>
            </a:pPr>
            <a:r>
              <a:rPr lang="it-IT" b="0" i="0" dirty="0">
                <a:solidFill>
                  <a:schemeClr val="accent2">
                    <a:lumMod val="50000"/>
                  </a:schemeClr>
                </a:solidFill>
                <a:effectLst/>
                <a:latin typeface="Open Sans" panose="020B0606030504020204" pitchFamily="34" charset="0"/>
              </a:rPr>
              <a:t>«La vita è un fanciullo che gioca</a:t>
            </a:r>
            <a:r>
              <a:rPr lang="it-IT" dirty="0">
                <a:solidFill>
                  <a:schemeClr val="accent2">
                    <a:lumMod val="50000"/>
                  </a:schemeClr>
                </a:solidFill>
                <a:latin typeface="Open Sans" panose="020B0606030504020204" pitchFamily="34" charset="0"/>
              </a:rPr>
              <a:t> ai dadi</a:t>
            </a:r>
            <a:r>
              <a:rPr lang="it-IT" b="0" i="0" dirty="0">
                <a:solidFill>
                  <a:schemeClr val="accent2">
                    <a:lumMod val="50000"/>
                  </a:schemeClr>
                </a:solidFill>
                <a:effectLst/>
                <a:latin typeface="Open Sans" panose="020B0606030504020204" pitchFamily="34" charset="0"/>
              </a:rPr>
              <a:t>: il suo regno è il regno di un fanciullo» </a:t>
            </a:r>
          </a:p>
          <a:p>
            <a:pPr marL="0" indent="0" algn="r">
              <a:lnSpc>
                <a:spcPct val="130000"/>
              </a:lnSpc>
              <a:buNone/>
            </a:pPr>
            <a:r>
              <a:rPr lang="it-IT" dirty="0">
                <a:solidFill>
                  <a:srgbClr val="222222"/>
                </a:solidFill>
                <a:latin typeface="Open Sans" panose="020B0606030504020204" pitchFamily="34" charset="0"/>
              </a:rPr>
              <a:t>Eraclito, fr. 52</a:t>
            </a:r>
          </a:p>
          <a:p>
            <a:pPr marL="0" indent="0">
              <a:lnSpc>
                <a:spcPct val="130000"/>
              </a:lnSpc>
              <a:buNone/>
            </a:pPr>
            <a:endParaRPr lang="it-IT" sz="1800" b="0" i="0" dirty="0">
              <a:solidFill>
                <a:srgbClr val="222222"/>
              </a:solidFill>
              <a:effectLst/>
              <a:latin typeface="Open Sans" panose="020B0606030504020204" pitchFamily="34" charset="0"/>
            </a:endParaRPr>
          </a:p>
          <a:p>
            <a:pPr marL="0" indent="0">
              <a:lnSpc>
                <a:spcPct val="130000"/>
              </a:lnSpc>
              <a:buNone/>
            </a:pPr>
            <a:r>
              <a:rPr lang="it-IT" sz="1600" b="0" i="0" dirty="0">
                <a:solidFill>
                  <a:srgbClr val="222222"/>
                </a:solidFill>
                <a:effectLst/>
                <a:latin typeface="Open Sans" panose="020B0606030504020204" pitchFamily="34" charset="0"/>
              </a:rPr>
              <a:t>Per Eraclito, il gioco è una metafora attraverso cui rendere evidente l’assenza di un </a:t>
            </a:r>
            <a:r>
              <a:rPr lang="it-IT" sz="1600" b="0" i="1" dirty="0" err="1">
                <a:solidFill>
                  <a:srgbClr val="222222"/>
                </a:solidFill>
                <a:effectLst/>
                <a:latin typeface="Open Sans" panose="020B0606030504020204" pitchFamily="34" charset="0"/>
              </a:rPr>
              <a:t>telos</a:t>
            </a:r>
            <a:r>
              <a:rPr lang="it-IT" sz="1600" b="0" i="0" dirty="0">
                <a:solidFill>
                  <a:srgbClr val="222222"/>
                </a:solidFill>
                <a:effectLst/>
                <a:latin typeface="Open Sans" panose="020B0606030504020204" pitchFamily="34" charset="0"/>
              </a:rPr>
              <a:t>, ovvero di un fine ultimo verso cui tutte le cose tendono, e dunque il carattere contingente della realtà.</a:t>
            </a:r>
            <a:endParaRPr lang="it-IT" sz="1600" dirty="0"/>
          </a:p>
        </p:txBody>
      </p:sp>
      <p:pic>
        <p:nvPicPr>
          <p:cNvPr id="4" name="Picture 4" descr="L'antico gioco degli astragali – Lucia Borri">
            <a:extLst>
              <a:ext uri="{FF2B5EF4-FFF2-40B4-BE49-F238E27FC236}">
                <a16:creationId xmlns:a16="http://schemas.microsoft.com/office/drawing/2014/main" id="{783F5981-B874-72AD-50DB-72499668F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49" y="763414"/>
            <a:ext cx="3555348" cy="533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21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BBE06C-C8B3-15B2-59AD-05E87264EFF9}"/>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C189E1DC-D809-CF01-1D3C-E571A3DF2C95}"/>
              </a:ext>
            </a:extLst>
          </p:cNvPr>
          <p:cNvSpPr>
            <a:spLocks noGrp="1"/>
          </p:cNvSpPr>
          <p:nvPr>
            <p:ph idx="1"/>
          </p:nvPr>
        </p:nvSpPr>
        <p:spPr/>
        <p:txBody>
          <a:bodyPr/>
          <a:lstStyle/>
          <a:p>
            <a:pPr marL="449580" algn="just">
              <a:lnSpc>
                <a:spcPct val="115000"/>
              </a:lnSpc>
              <a:spcBef>
                <a:spcPts val="200"/>
              </a:spcBef>
              <a:spcAft>
                <a:spcPts val="1000"/>
              </a:spcAft>
            </a:pPr>
            <a:r>
              <a:rPr lang="it-IT" sz="1800">
                <a:solidFill>
                  <a:srgbClr val="984806"/>
                </a:solidFill>
                <a:effectLst/>
                <a:latin typeface="Corbel" panose="020B0503020204020204" pitchFamily="34" charset="0"/>
                <a:ea typeface="Calibri" panose="020F0502020204030204" pitchFamily="34" charset="0"/>
                <a:cs typeface="Corbel" panose="020B0503020204020204" pitchFamily="34" charset="0"/>
              </a:rPr>
              <a:t>“la forza formatrice del mondo viene paragonata da Eraclito l’oscuro a un fanciullo che giocando disponga pietre qua e là, innalzi mucchi di sabbia e di nuovo li disperda.”</a:t>
            </a:r>
            <a:r>
              <a:rPr lang="it-IT" sz="1800">
                <a:solidFill>
                  <a:srgbClr val="002060"/>
                </a:solidFill>
                <a:effectLst/>
                <a:latin typeface="Corbel" panose="020B0503020204020204" pitchFamily="34" charset="0"/>
                <a:ea typeface="Calibri" panose="020F0502020204030204" pitchFamily="34" charset="0"/>
                <a:cs typeface="Corbel" panose="020B0503020204020204" pitchFamily="34" charset="0"/>
              </a:rPr>
              <a:t> (Nietzsche)</a:t>
            </a:r>
            <a:endParaRPr lang="it-IT" sz="1800">
              <a:effectLst/>
              <a:latin typeface="Calibri" panose="020F0502020204030204" pitchFamily="34" charset="0"/>
              <a:ea typeface="Calibri" panose="020F0502020204030204" pitchFamily="34" charset="0"/>
            </a:endParaRPr>
          </a:p>
        </p:txBody>
      </p:sp>
      <p:pic>
        <p:nvPicPr>
          <p:cNvPr id="1026" name="Picture 2">
            <a:extLst>
              <a:ext uri="{FF2B5EF4-FFF2-40B4-BE49-F238E27FC236}">
                <a16:creationId xmlns:a16="http://schemas.microsoft.com/office/drawing/2014/main" id="{3719E8C5-DE4E-EA1E-4ADA-3887DD487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80" y="249715"/>
            <a:ext cx="10119640" cy="469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3C2A50EA-8ABD-0859-AE8C-1D167BC3C98C}"/>
              </a:ext>
            </a:extLst>
          </p:cNvPr>
          <p:cNvSpPr txBox="1"/>
          <p:nvPr/>
        </p:nvSpPr>
        <p:spPr>
          <a:xfrm>
            <a:off x="640220" y="5147707"/>
            <a:ext cx="10515600" cy="1549783"/>
          </a:xfrm>
          <a:prstGeom prst="rect">
            <a:avLst/>
          </a:prstGeom>
          <a:noFill/>
        </p:spPr>
        <p:txBody>
          <a:bodyPr wrap="square">
            <a:spAutoFit/>
          </a:bodyPr>
          <a:lstStyle/>
          <a:p>
            <a:pPr marL="449580" algn="just">
              <a:lnSpc>
                <a:spcPct val="115000"/>
              </a:lnSpc>
              <a:spcBef>
                <a:spcPts val="200"/>
              </a:spcBef>
              <a:spcAft>
                <a:spcPts val="1000"/>
              </a:spcAft>
            </a:pPr>
            <a:r>
              <a:rPr lang="it-IT" sz="2800" dirty="0">
                <a:solidFill>
                  <a:srgbClr val="984806"/>
                </a:solidFill>
                <a:effectLst/>
                <a:latin typeface="Corbel" panose="020B0503020204020204" pitchFamily="34" charset="0"/>
                <a:ea typeface="Calibri" panose="020F0502020204030204" pitchFamily="34" charset="0"/>
                <a:cs typeface="Corbel" panose="020B0503020204020204" pitchFamily="34" charset="0"/>
              </a:rPr>
              <a:t>“la forza formatrice del mondo viene paragonata da Eraclito l’oscuro a un fanciullo che giocando disponga pietre qua e là, innalzi mucchi di sabbia e di nuovo li disperda.”</a:t>
            </a:r>
            <a:r>
              <a:rPr lang="it-IT" sz="2800" dirty="0">
                <a:solidFill>
                  <a:srgbClr val="002060"/>
                </a:solidFill>
                <a:effectLst/>
                <a:latin typeface="Corbel" panose="020B0503020204020204" pitchFamily="34" charset="0"/>
                <a:ea typeface="Calibri" panose="020F0502020204030204" pitchFamily="34" charset="0"/>
                <a:cs typeface="Corbel" panose="020B0503020204020204" pitchFamily="34" charset="0"/>
              </a:rPr>
              <a:t> </a:t>
            </a:r>
            <a:r>
              <a:rPr lang="it-IT" sz="2800" dirty="0">
                <a:effectLst/>
                <a:latin typeface="Corbel" panose="020B0503020204020204" pitchFamily="34" charset="0"/>
                <a:ea typeface="Calibri" panose="020F0502020204030204" pitchFamily="34" charset="0"/>
                <a:cs typeface="Corbel" panose="020B0503020204020204" pitchFamily="34" charset="0"/>
              </a:rPr>
              <a:t>(</a:t>
            </a:r>
            <a:r>
              <a:rPr lang="it-IT" sz="2800">
                <a:effectLst/>
                <a:latin typeface="Corbel" panose="020B0503020204020204" pitchFamily="34" charset="0"/>
                <a:ea typeface="Calibri" panose="020F0502020204030204" pitchFamily="34" charset="0"/>
                <a:cs typeface="Corbel" panose="020B0503020204020204" pitchFamily="34" charset="0"/>
              </a:rPr>
              <a:t>Nietzsche) </a:t>
            </a:r>
            <a:endParaRPr lang="it-IT"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0107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7A9C90-CB90-32C3-5D44-78F82A37F85B}"/>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15E30688-4098-BACA-F555-93196F72FDA5}"/>
              </a:ext>
            </a:extLst>
          </p:cNvPr>
          <p:cNvSpPr>
            <a:spLocks noGrp="1"/>
          </p:cNvSpPr>
          <p:nvPr>
            <p:ph idx="1"/>
          </p:nvPr>
        </p:nvSpPr>
        <p:spPr/>
        <p:txBody>
          <a:bodyPr/>
          <a:lstStyle/>
          <a:p>
            <a:pPr marL="0" indent="0">
              <a:buNone/>
            </a:pPr>
            <a:r>
              <a:rPr lang="it-IT" dirty="0"/>
              <a:t> </a:t>
            </a:r>
          </a:p>
        </p:txBody>
      </p:sp>
      <p:pic>
        <p:nvPicPr>
          <p:cNvPr id="3080" name="Picture 8">
            <a:extLst>
              <a:ext uri="{FF2B5EF4-FFF2-40B4-BE49-F238E27FC236}">
                <a16:creationId xmlns:a16="http://schemas.microsoft.com/office/drawing/2014/main" id="{6A5B56D0-0B30-697E-2562-F3BD81868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501" y="262139"/>
            <a:ext cx="4673631" cy="633372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5653761B-2633-3E1F-D7F6-D225A7B3DB0D}"/>
              </a:ext>
            </a:extLst>
          </p:cNvPr>
          <p:cNvSpPr txBox="1"/>
          <p:nvPr/>
        </p:nvSpPr>
        <p:spPr>
          <a:xfrm>
            <a:off x="10857390" y="1690688"/>
            <a:ext cx="1012055" cy="861774"/>
          </a:xfrm>
          <a:prstGeom prst="rect">
            <a:avLst/>
          </a:prstGeom>
          <a:noFill/>
        </p:spPr>
        <p:txBody>
          <a:bodyPr wrap="square" rtlCol="0">
            <a:spAutoFit/>
          </a:bodyPr>
          <a:lstStyle/>
          <a:p>
            <a:r>
              <a:rPr lang="it-IT" sz="1000" dirty="0"/>
              <a:t>William Blake, </a:t>
            </a:r>
            <a:r>
              <a:rPr lang="it-IT" sz="1000" b="0" i="0" dirty="0">
                <a:solidFill>
                  <a:srgbClr val="202122"/>
                </a:solidFill>
                <a:effectLst/>
              </a:rPr>
              <a:t>Tavola </a:t>
            </a:r>
            <a:r>
              <a:rPr lang="it-IT" sz="1000" dirty="0"/>
              <a:t>da </a:t>
            </a:r>
            <a:r>
              <a:rPr lang="it-IT" sz="1000" i="1" u="sng" dirty="0">
                <a:solidFill>
                  <a:srgbClr val="202122"/>
                </a:solidFill>
                <a:hlinkClick r:id="rId3" tooltip="it:L'Europa una profezia">
                  <a:extLst>
                    <a:ext uri="{A12FA001-AC4F-418D-AE19-62706E023703}">
                      <ahyp:hlinkClr xmlns:ahyp="http://schemas.microsoft.com/office/drawing/2018/hyperlinkcolor" val="tx"/>
                    </a:ext>
                  </a:extLst>
                </a:hlinkClick>
              </a:rPr>
              <a:t>Europe a </a:t>
            </a:r>
            <a:r>
              <a:rPr lang="it-IT" sz="1000" i="1" u="sng" dirty="0" err="1">
                <a:solidFill>
                  <a:srgbClr val="202122"/>
                </a:solidFill>
                <a:hlinkClick r:id="rId3" tooltip="it:L'Europa una profezia">
                  <a:extLst>
                    <a:ext uri="{A12FA001-AC4F-418D-AE19-62706E023703}">
                      <ahyp:hlinkClr xmlns:ahyp="http://schemas.microsoft.com/office/drawing/2018/hyperlinkcolor" val="tx"/>
                    </a:ext>
                  </a:extLst>
                </a:hlinkClick>
              </a:rPr>
              <a:t>Prophecy</a:t>
            </a:r>
            <a:r>
              <a:rPr lang="it-IT" sz="1000" i="1" u="sng" dirty="0">
                <a:solidFill>
                  <a:srgbClr val="202122"/>
                </a:solidFill>
              </a:rPr>
              <a:t> </a:t>
            </a:r>
            <a:r>
              <a:rPr lang="it-IT" sz="1000" dirty="0">
                <a:solidFill>
                  <a:srgbClr val="202122"/>
                </a:solidFill>
              </a:rPr>
              <a:t>, </a:t>
            </a:r>
          </a:p>
          <a:p>
            <a:r>
              <a:rPr lang="it-IT" sz="1000" dirty="0"/>
              <a:t>1794 </a:t>
            </a:r>
          </a:p>
        </p:txBody>
      </p:sp>
    </p:spTree>
    <p:extLst>
      <p:ext uri="{BB962C8B-B14F-4D97-AF65-F5344CB8AC3E}">
        <p14:creationId xmlns:p14="http://schemas.microsoft.com/office/powerpoint/2010/main" val="33538009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1368</TotalTime>
  <Words>5027</Words>
  <Application>Microsoft Office PowerPoint</Application>
  <PresentationFormat>Grand écran</PresentationFormat>
  <Paragraphs>307</Paragraphs>
  <Slides>52</Slides>
  <Notes>0</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52</vt:i4>
      </vt:variant>
    </vt:vector>
  </HeadingPairs>
  <TitlesOfParts>
    <vt:vector size="68" baseType="lpstr">
      <vt:lpstr>Abadi Extra Light</vt:lpstr>
      <vt:lpstr>Arial</vt:lpstr>
      <vt:lpstr>Calibri</vt:lpstr>
      <vt:lpstr>Calibri Light</vt:lpstr>
      <vt:lpstr>Corbel</vt:lpstr>
      <vt:lpstr>Ebrima</vt:lpstr>
      <vt:lpstr>Gentium Book Basic</vt:lpstr>
      <vt:lpstr>Lato</vt:lpstr>
      <vt:lpstr>Libre Franklin</vt:lpstr>
      <vt:lpstr>Open Sans</vt:lpstr>
      <vt:lpstr>Raleway</vt:lpstr>
      <vt:lpstr>Symbol</vt:lpstr>
      <vt:lpstr>Times New Roman</vt:lpstr>
      <vt:lpstr>Ubuntu</vt:lpstr>
      <vt:lpstr>Wingdings</vt:lpstr>
      <vt:lpstr>Tema di Office</vt:lpstr>
      <vt:lpstr>Nietzsche (1844-1900)  La distruzione delle certezze </vt:lpstr>
      <vt:lpstr>  Idea chiave per capire Nietzsche Dal pessimismo pavido al pessimismo eroico  </vt:lpstr>
      <vt:lpstr>Le opere di Nietzsche  possono essere suddivise in tre periodi:  </vt:lpstr>
      <vt:lpstr>1. La filosofia nell’epoca tragica dei Greci</vt:lpstr>
      <vt:lpstr> </vt:lpstr>
      <vt:lpstr> </vt:lpstr>
      <vt:lpstr> </vt:lpstr>
      <vt:lpstr> </vt:lpstr>
      <vt:lpstr> </vt:lpstr>
      <vt:lpstr> </vt:lpstr>
      <vt:lpstr>     La saggezza della Grecia presocratica</vt:lpstr>
      <vt:lpstr> </vt:lpstr>
      <vt:lpstr> Nella tragedia si esprime l’atteggiamento dei Greci verso la vita</vt:lpstr>
      <vt:lpstr>       Un rituale dionisiaco da cui secondo Nietzsche sarebbe nata la tragedia</vt:lpstr>
      <vt:lpstr> </vt:lpstr>
      <vt:lpstr> </vt:lpstr>
      <vt:lpstr>Il rifiuto del pessimismo di Schopenhauer</vt:lpstr>
      <vt:lpstr>2. La rivoluzione socratica e l’inizio della decadenza della cultura occidentale</vt:lpstr>
      <vt:lpstr>La rivoluzione di Socrate e l’inizio della decadenza</vt:lpstr>
      <vt:lpstr> </vt:lpstr>
      <vt:lpstr>Con Socrate finisce l’epoca tragica  e si afferma l’ «uomo teoretico»</vt:lpstr>
      <vt:lpstr> Socrate progenitore dell’uomo teoretico</vt:lpstr>
      <vt:lpstr> </vt:lpstr>
      <vt:lpstr> </vt:lpstr>
      <vt:lpstr> </vt:lpstr>
      <vt:lpstr> </vt:lpstr>
      <vt:lpstr>La storia è utile se accende la nostra vitalità e dannosa se la mortifica. Come scrive Goethe:</vt:lpstr>
      <vt:lpstr> </vt:lpstr>
      <vt:lpstr>La nuova fase illuministica che inizia con Umano troppo umano (1878-80) </vt:lpstr>
      <vt:lpstr>3. La critica alla cultura occidentale</vt:lpstr>
      <vt:lpstr> </vt:lpstr>
      <vt:lpstr> </vt:lpstr>
      <vt:lpstr>Storia di un errore</vt:lpstr>
      <vt:lpstr> </vt:lpstr>
      <vt:lpstr> </vt:lpstr>
      <vt:lpstr> </vt:lpstr>
      <vt:lpstr>4. Il nichilismo come esito della cultura occidentale </vt:lpstr>
      <vt:lpstr>Il nichilismo</vt:lpstr>
      <vt:lpstr>Perché ad un certo punto, nella cultura occidentale, si impone il nichilismo?</vt:lpstr>
      <vt:lpstr>4. La parte costruttiva del pensiero di Nietzsche</vt:lpstr>
      <vt:lpstr>Il superuomo (l’oltreuomo)</vt:lpstr>
      <vt:lpstr>Inversione di tutti valori</vt:lpstr>
      <vt:lpstr>La volontà di potenza</vt:lpstr>
      <vt:lpstr>Il prospettivismo</vt:lpstr>
      <vt:lpstr>Le tre metamorfosi dello spirito</vt:lpstr>
      <vt:lpstr>L’eterno ritorno dell’identico</vt:lpstr>
      <vt:lpstr>L’eterno ritorno dell’identico</vt:lpstr>
      <vt:lpstr>Nietzsche e D’Annunzio</vt:lpstr>
      <vt:lpstr> </vt:lpstr>
      <vt:lpstr> Alcune frasi di Nietzsche e di altri pensatori</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Nietzsche (1844-1900) e la distruzione delle certezze</dc:title>
  <dc:creator>Leone Guaragna</dc:creator>
  <cp:lastModifiedBy>Leone Guaragna</cp:lastModifiedBy>
  <cp:revision>98</cp:revision>
  <dcterms:created xsi:type="dcterms:W3CDTF">2024-03-07T20:41:43Z</dcterms:created>
  <dcterms:modified xsi:type="dcterms:W3CDTF">2024-05-04T11:40:01Z</dcterms:modified>
</cp:coreProperties>
</file>